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330" r:id="rId5"/>
    <p:sldId id="346" r:id="rId6"/>
    <p:sldId id="351" r:id="rId7"/>
    <p:sldId id="258" r:id="rId8"/>
    <p:sldId id="356" r:id="rId9"/>
    <p:sldId id="359" r:id="rId10"/>
    <p:sldId id="360" r:id="rId11"/>
    <p:sldId id="349" r:id="rId12"/>
    <p:sldId id="361" r:id="rId13"/>
    <p:sldId id="357" r:id="rId14"/>
    <p:sldId id="350" r:id="rId15"/>
    <p:sldId id="362" r:id="rId16"/>
    <p:sldId id="363" r:id="rId17"/>
    <p:sldId id="365" r:id="rId18"/>
    <p:sldId id="347" r:id="rId19"/>
    <p:sldId id="366" r:id="rId20"/>
    <p:sldId id="268" r:id="rId21"/>
    <p:sldId id="35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tefan Darie" initials="SD [2]" lastIdx="2" clrIdx="0">
    <p:extLst>
      <p:ext uri="{19B8F6BF-5375-455C-9EA6-DF929625EA0E}">
        <p15:presenceInfo xmlns:p15="http://schemas.microsoft.com/office/powerpoint/2012/main" userId="S-1-5-21-618625682-2515178202-2224650641-42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ACEC"/>
    <a:srgbClr val="15A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70650" autoAdjust="0"/>
  </p:normalViewPr>
  <p:slideViewPr>
    <p:cSldViewPr snapToGrid="0">
      <p:cViewPr varScale="1">
        <p:scale>
          <a:sx n="60" d="100"/>
          <a:sy n="60" d="100"/>
        </p:scale>
        <p:origin x="12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384E2-2F5E-4E85-9089-293E831930F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0BE2FC-7F90-4955-AC12-9B982EF55A08}">
      <dgm:prSet/>
      <dgm:spPr/>
      <dgm:t>
        <a:bodyPr/>
        <a:lstStyle/>
        <a:p>
          <a:r>
            <a:rPr lang="en-US" dirty="0"/>
            <a:t>Confidentiality</a:t>
          </a:r>
        </a:p>
      </dgm:t>
    </dgm:pt>
    <dgm:pt modelId="{812EB4C1-1E50-46DD-8A95-28C8BD888F67}" type="parTrans" cxnId="{43AF36D1-561A-44CB-9E4F-19107B30007D}">
      <dgm:prSet/>
      <dgm:spPr/>
      <dgm:t>
        <a:bodyPr/>
        <a:lstStyle/>
        <a:p>
          <a:endParaRPr lang="en-US"/>
        </a:p>
      </dgm:t>
    </dgm:pt>
    <dgm:pt modelId="{791ADD64-9116-4F11-9694-A76123D00B57}" type="sibTrans" cxnId="{43AF36D1-561A-44CB-9E4F-19107B30007D}">
      <dgm:prSet/>
      <dgm:spPr/>
      <dgm:t>
        <a:bodyPr/>
        <a:lstStyle/>
        <a:p>
          <a:endParaRPr lang="en-US"/>
        </a:p>
      </dgm:t>
    </dgm:pt>
    <dgm:pt modelId="{4C51D4DB-C88E-4BBD-8A58-002B1A55315D}">
      <dgm:prSet/>
      <dgm:spPr/>
      <dgm:t>
        <a:bodyPr/>
        <a:lstStyle/>
        <a:p>
          <a:r>
            <a:rPr lang="en-US" dirty="0"/>
            <a:t>Integrity</a:t>
          </a:r>
        </a:p>
      </dgm:t>
    </dgm:pt>
    <dgm:pt modelId="{ACFD65D7-5A0E-4804-9FDA-2BBBF063D683}" type="parTrans" cxnId="{1D2A867A-2D69-420C-9CDA-9DC629F73799}">
      <dgm:prSet/>
      <dgm:spPr/>
      <dgm:t>
        <a:bodyPr/>
        <a:lstStyle/>
        <a:p>
          <a:endParaRPr lang="en-US"/>
        </a:p>
      </dgm:t>
    </dgm:pt>
    <dgm:pt modelId="{6BF94EA8-3059-4B07-9438-E9816D120AA8}" type="sibTrans" cxnId="{1D2A867A-2D69-420C-9CDA-9DC629F73799}">
      <dgm:prSet/>
      <dgm:spPr/>
      <dgm:t>
        <a:bodyPr/>
        <a:lstStyle/>
        <a:p>
          <a:endParaRPr lang="en-US"/>
        </a:p>
      </dgm:t>
    </dgm:pt>
    <dgm:pt modelId="{A33D860B-CE12-4E76-B583-0377CDF1F55B}">
      <dgm:prSet custT="1"/>
      <dgm:spPr/>
      <dgm:t>
        <a:bodyPr/>
        <a:lstStyle/>
        <a:p>
          <a:r>
            <a:rPr lang="en-US" sz="1900" dirty="0"/>
            <a:t>Nonrepudiation</a:t>
          </a:r>
        </a:p>
      </dgm:t>
    </dgm:pt>
    <dgm:pt modelId="{3DF927CE-FF41-4F2C-BE15-BF6D7329918F}" type="parTrans" cxnId="{33F35341-9A0F-4D72-9C69-C6CA3E65FF50}">
      <dgm:prSet/>
      <dgm:spPr/>
      <dgm:t>
        <a:bodyPr/>
        <a:lstStyle/>
        <a:p>
          <a:endParaRPr lang="en-US"/>
        </a:p>
      </dgm:t>
    </dgm:pt>
    <dgm:pt modelId="{58785F39-6F1E-4E3D-A0F9-04E8AC2E3B62}" type="sibTrans" cxnId="{33F35341-9A0F-4D72-9C69-C6CA3E65FF50}">
      <dgm:prSet/>
      <dgm:spPr/>
      <dgm:t>
        <a:bodyPr/>
        <a:lstStyle/>
        <a:p>
          <a:endParaRPr lang="en-US"/>
        </a:p>
      </dgm:t>
    </dgm:pt>
    <dgm:pt modelId="{D13603F1-3FC6-4348-9BBF-547550D4CD60}" type="pres">
      <dgm:prSet presAssocID="{764384E2-2F5E-4E85-9089-293E831930F4}" presName="compositeShape" presStyleCnt="0">
        <dgm:presLayoutVars>
          <dgm:chMax val="7"/>
          <dgm:dir/>
          <dgm:resizeHandles val="exact"/>
        </dgm:presLayoutVars>
      </dgm:prSet>
      <dgm:spPr/>
    </dgm:pt>
    <dgm:pt modelId="{33E711BC-8D9F-4DCA-8A2E-EAC7A5DDAF41}" type="pres">
      <dgm:prSet presAssocID="{AF0BE2FC-7F90-4955-AC12-9B982EF55A08}" presName="circ1" presStyleLbl="vennNode1" presStyleIdx="0" presStyleCnt="3"/>
      <dgm:spPr/>
    </dgm:pt>
    <dgm:pt modelId="{CE6DB6B8-FB38-4D69-8227-DAE21FEB7B96}" type="pres">
      <dgm:prSet presAssocID="{AF0BE2FC-7F90-4955-AC12-9B982EF55A0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23F5B36-A2C0-46A5-867C-0CBDD01F1833}" type="pres">
      <dgm:prSet presAssocID="{4C51D4DB-C88E-4BBD-8A58-002B1A55315D}" presName="circ2" presStyleLbl="vennNode1" presStyleIdx="1" presStyleCnt="3"/>
      <dgm:spPr/>
    </dgm:pt>
    <dgm:pt modelId="{FB4F4AB6-A25F-47E2-A0A3-60A8E74DCA03}" type="pres">
      <dgm:prSet presAssocID="{4C51D4DB-C88E-4BBD-8A58-002B1A55315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88B08CD-84ED-46A1-A6FC-CBD980ECF45C}" type="pres">
      <dgm:prSet presAssocID="{A33D860B-CE12-4E76-B583-0377CDF1F55B}" presName="circ3" presStyleLbl="vennNode1" presStyleIdx="2" presStyleCnt="3"/>
      <dgm:spPr/>
    </dgm:pt>
    <dgm:pt modelId="{6A369C13-3D74-4B33-B33F-3B0A41A17168}" type="pres">
      <dgm:prSet presAssocID="{A33D860B-CE12-4E76-B583-0377CDF1F55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B046926-C665-41CD-8876-F0450C1AF511}" type="presOf" srcId="{4C51D4DB-C88E-4BBD-8A58-002B1A55315D}" destId="{B23F5B36-A2C0-46A5-867C-0CBDD01F1833}" srcOrd="0" destOrd="0" presId="urn:microsoft.com/office/officeart/2005/8/layout/venn1"/>
    <dgm:cxn modelId="{33F35341-9A0F-4D72-9C69-C6CA3E65FF50}" srcId="{764384E2-2F5E-4E85-9089-293E831930F4}" destId="{A33D860B-CE12-4E76-B583-0377CDF1F55B}" srcOrd="2" destOrd="0" parTransId="{3DF927CE-FF41-4F2C-BE15-BF6D7329918F}" sibTransId="{58785F39-6F1E-4E3D-A0F9-04E8AC2E3B62}"/>
    <dgm:cxn modelId="{37BB986E-6956-488E-88A8-414E5E9A06D6}" type="presOf" srcId="{A33D860B-CE12-4E76-B583-0377CDF1F55B}" destId="{6A369C13-3D74-4B33-B33F-3B0A41A17168}" srcOrd="1" destOrd="0" presId="urn:microsoft.com/office/officeart/2005/8/layout/venn1"/>
    <dgm:cxn modelId="{D71C4472-7379-4E82-952E-403F5237C0A9}" type="presOf" srcId="{A33D860B-CE12-4E76-B583-0377CDF1F55B}" destId="{D88B08CD-84ED-46A1-A6FC-CBD980ECF45C}" srcOrd="0" destOrd="0" presId="urn:microsoft.com/office/officeart/2005/8/layout/venn1"/>
    <dgm:cxn modelId="{1D2A867A-2D69-420C-9CDA-9DC629F73799}" srcId="{764384E2-2F5E-4E85-9089-293E831930F4}" destId="{4C51D4DB-C88E-4BBD-8A58-002B1A55315D}" srcOrd="1" destOrd="0" parTransId="{ACFD65D7-5A0E-4804-9FDA-2BBBF063D683}" sibTransId="{6BF94EA8-3059-4B07-9438-E9816D120AA8}"/>
    <dgm:cxn modelId="{2C5C3A8D-0EA0-4B7B-8A53-D3EC0E92B7FF}" type="presOf" srcId="{4C51D4DB-C88E-4BBD-8A58-002B1A55315D}" destId="{FB4F4AB6-A25F-47E2-A0A3-60A8E74DCA03}" srcOrd="1" destOrd="0" presId="urn:microsoft.com/office/officeart/2005/8/layout/venn1"/>
    <dgm:cxn modelId="{71A9E89C-D071-42D9-842C-BA0642A640DA}" type="presOf" srcId="{764384E2-2F5E-4E85-9089-293E831930F4}" destId="{D13603F1-3FC6-4348-9BBF-547550D4CD60}" srcOrd="0" destOrd="0" presId="urn:microsoft.com/office/officeart/2005/8/layout/venn1"/>
    <dgm:cxn modelId="{1D1B59AF-4036-49DF-87ED-3D54B21F1B89}" type="presOf" srcId="{AF0BE2FC-7F90-4955-AC12-9B982EF55A08}" destId="{CE6DB6B8-FB38-4D69-8227-DAE21FEB7B96}" srcOrd="1" destOrd="0" presId="urn:microsoft.com/office/officeart/2005/8/layout/venn1"/>
    <dgm:cxn modelId="{1393C1B3-0698-4330-AAC1-0C26F63B739B}" type="presOf" srcId="{AF0BE2FC-7F90-4955-AC12-9B982EF55A08}" destId="{33E711BC-8D9F-4DCA-8A2E-EAC7A5DDAF41}" srcOrd="0" destOrd="0" presId="urn:microsoft.com/office/officeart/2005/8/layout/venn1"/>
    <dgm:cxn modelId="{43AF36D1-561A-44CB-9E4F-19107B30007D}" srcId="{764384E2-2F5E-4E85-9089-293E831930F4}" destId="{AF0BE2FC-7F90-4955-AC12-9B982EF55A08}" srcOrd="0" destOrd="0" parTransId="{812EB4C1-1E50-46DD-8A95-28C8BD888F67}" sibTransId="{791ADD64-9116-4F11-9694-A76123D00B57}"/>
    <dgm:cxn modelId="{160CCA24-7B6D-452D-A593-2786754C4CD5}" type="presParOf" srcId="{D13603F1-3FC6-4348-9BBF-547550D4CD60}" destId="{33E711BC-8D9F-4DCA-8A2E-EAC7A5DDAF41}" srcOrd="0" destOrd="0" presId="urn:microsoft.com/office/officeart/2005/8/layout/venn1"/>
    <dgm:cxn modelId="{5D6B737C-9C3A-42E2-AEBE-37B0E9D5BBBA}" type="presParOf" srcId="{D13603F1-3FC6-4348-9BBF-547550D4CD60}" destId="{CE6DB6B8-FB38-4D69-8227-DAE21FEB7B96}" srcOrd="1" destOrd="0" presId="urn:microsoft.com/office/officeart/2005/8/layout/venn1"/>
    <dgm:cxn modelId="{3CA4701B-C109-437C-917D-A8046AEED468}" type="presParOf" srcId="{D13603F1-3FC6-4348-9BBF-547550D4CD60}" destId="{B23F5B36-A2C0-46A5-867C-0CBDD01F1833}" srcOrd="2" destOrd="0" presId="urn:microsoft.com/office/officeart/2005/8/layout/venn1"/>
    <dgm:cxn modelId="{97211F8A-C66F-490B-9CD6-2A4A139E8AB6}" type="presParOf" srcId="{D13603F1-3FC6-4348-9BBF-547550D4CD60}" destId="{FB4F4AB6-A25F-47E2-A0A3-60A8E74DCA03}" srcOrd="3" destOrd="0" presId="urn:microsoft.com/office/officeart/2005/8/layout/venn1"/>
    <dgm:cxn modelId="{4F2DBE9A-62CB-4F9D-9E92-C96C4C5909CB}" type="presParOf" srcId="{D13603F1-3FC6-4348-9BBF-547550D4CD60}" destId="{D88B08CD-84ED-46A1-A6FC-CBD980ECF45C}" srcOrd="4" destOrd="0" presId="urn:microsoft.com/office/officeart/2005/8/layout/venn1"/>
    <dgm:cxn modelId="{71642273-378A-4E8B-B20C-09F5955560B6}" type="presParOf" srcId="{D13603F1-3FC6-4348-9BBF-547550D4CD60}" destId="{6A369C13-3D74-4B33-B33F-3B0A41A1716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711BC-8D9F-4DCA-8A2E-EAC7A5DDAF41}">
      <dsp:nvSpPr>
        <dsp:cNvPr id="0" name=""/>
        <dsp:cNvSpPr/>
      </dsp:nvSpPr>
      <dsp:spPr>
        <a:xfrm>
          <a:off x="3358667" y="65831"/>
          <a:ext cx="3159916" cy="31599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Confidentiality</a:t>
          </a:r>
        </a:p>
      </dsp:txBody>
      <dsp:txXfrm>
        <a:off x="3779989" y="618817"/>
        <a:ext cx="2317272" cy="1421962"/>
      </dsp:txXfrm>
    </dsp:sp>
    <dsp:sp modelId="{B23F5B36-A2C0-46A5-867C-0CBDD01F1833}">
      <dsp:nvSpPr>
        <dsp:cNvPr id="0" name=""/>
        <dsp:cNvSpPr/>
      </dsp:nvSpPr>
      <dsp:spPr>
        <a:xfrm>
          <a:off x="4498870" y="2040779"/>
          <a:ext cx="3159916" cy="31599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Integrity</a:t>
          </a:r>
        </a:p>
      </dsp:txBody>
      <dsp:txXfrm>
        <a:off x="5465278" y="2857091"/>
        <a:ext cx="1895950" cy="1737954"/>
      </dsp:txXfrm>
    </dsp:sp>
    <dsp:sp modelId="{D88B08CD-84ED-46A1-A6FC-CBD980ECF45C}">
      <dsp:nvSpPr>
        <dsp:cNvPr id="0" name=""/>
        <dsp:cNvSpPr/>
      </dsp:nvSpPr>
      <dsp:spPr>
        <a:xfrm>
          <a:off x="2218464" y="2040779"/>
          <a:ext cx="3159916" cy="31599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Nonrepudiation</a:t>
          </a:r>
        </a:p>
      </dsp:txBody>
      <dsp:txXfrm>
        <a:off x="2516023" y="2857091"/>
        <a:ext cx="1895950" cy="1737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003B3-72AA-4BAE-B0E6-377DD715625A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38933-C012-4AE5-A8C6-382BE864E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17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.stackexchange.com/questions/103645/does-ssl-tls-provide-non-repudiation-servic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.stackexchange.com/questions/103645/does-ssl-tls-provide-non-repudiation-servic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Innovative Tech Talks – annual event – well known speakers – handling various topic from the IT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85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Widely used</a:t>
            </a:r>
            <a:br>
              <a:rPr lang="en-US" dirty="0"/>
            </a:br>
            <a:r>
              <a:rPr lang="en-US" dirty="0"/>
              <a:t>Battle-field experience</a:t>
            </a:r>
            <a:br>
              <a:rPr lang="en-US" dirty="0"/>
            </a:br>
            <a:r>
              <a:rPr lang="en-US" dirty="0"/>
              <a:t>There is no yet a protocol for dynamic clients, but PKI can be used</a:t>
            </a:r>
            <a:br>
              <a:rPr lang="en-US" dirty="0"/>
            </a:br>
            <a:r>
              <a:rPr lang="en-US" dirty="0" err="1"/>
              <a:t>client_assertion_type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8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Widely used</a:t>
            </a:r>
            <a:br>
              <a:rPr lang="en-US" dirty="0"/>
            </a:br>
            <a:r>
              <a:rPr lang="en-US" dirty="0"/>
              <a:t>Battle-field experience</a:t>
            </a:r>
            <a:br>
              <a:rPr lang="en-US" dirty="0"/>
            </a:br>
            <a:r>
              <a:rPr lang="en-US" dirty="0"/>
              <a:t>There is no yet a protocol for dynamic clients, but PKI can be used</a:t>
            </a:r>
            <a:br>
              <a:rPr lang="en-US" dirty="0"/>
            </a:br>
            <a:r>
              <a:rPr lang="en-US" dirty="0" err="1"/>
              <a:t>client_assertion_type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9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10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5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81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RSA algorithm is based on the fact that there is no efficient way to factor very large numbers</a:t>
            </a:r>
            <a:br>
              <a:rPr lang="en-US" dirty="0"/>
            </a:br>
            <a:r>
              <a:rPr lang="en-US" dirty="0"/>
              <a:t>Drawback – cannot encrypt data larger than the size of the; so RSA is often used within a combo with AES</a:t>
            </a:r>
            <a:br>
              <a:rPr lang="en-US" dirty="0"/>
            </a:br>
            <a:r>
              <a:rPr lang="en-US" dirty="0"/>
              <a:t>RSA in .NET has three implementations based on the location where the keys are stored: In Memory, Xml files or CSP (Crypt Service Provider Store)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 Servers, HTTP Clients; HTTP Servers need to protect their resources, HTTP Clients need to know the requirements in order to access the protected APIs (dev teams will share specs and start implementing)</a:t>
            </a:r>
            <a:br>
              <a:rPr lang="en-US" dirty="0"/>
            </a:br>
            <a:r>
              <a:rPr lang="en-US" dirty="0"/>
              <a:t>Warehouse NG  use api key authentication, Awesome Gifts use basic authentication, Door Delivery use OAuth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7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see now how PKI and OAuth are a solution to this problem</a:t>
            </a:r>
            <a:br>
              <a:rPr lang="en-US" dirty="0"/>
            </a:br>
            <a:r>
              <a:rPr lang="en-US" dirty="0"/>
              <a:t>And how Identity Server can be extended to solve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69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Confidentiality is what you traditionally associate with cryptography. This is where you take a</a:t>
            </a:r>
          </a:p>
          <a:p>
            <a:r>
              <a:rPr lang="en-US" dirty="0"/>
              <a:t>message or some other data and encrypt it to make the original data completely unreadable.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information security, data integrity means maintaining and assuring the accuracy and</a:t>
            </a:r>
          </a:p>
          <a:p>
            <a:r>
              <a:rPr lang="en-US" dirty="0"/>
              <a:t>consistency of data over its entire life cycle.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Nonrepudiation is the assurance that someone cannot deny something. Typically,</a:t>
            </a:r>
          </a:p>
          <a:p>
            <a:r>
              <a:rPr lang="en-US" dirty="0"/>
              <a:t>nonrepudiation refers to the ability to ensure that a party to a contract or a communication</a:t>
            </a:r>
          </a:p>
          <a:p>
            <a:r>
              <a:rPr lang="en-US" dirty="0"/>
              <a:t>cannot deny the authenticity of their signature on a document or the sending of a message that</a:t>
            </a:r>
          </a:p>
          <a:p>
            <a:r>
              <a:rPr lang="en-US" dirty="0"/>
              <a:t>originated with them.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RSA and AES and HMAC</a:t>
            </a:r>
            <a:br>
              <a:rPr lang="en-US" dirty="0"/>
            </a:br>
            <a:r>
              <a:rPr lang="en-US" dirty="0"/>
              <a:t>Mention public-private is the first step to solve our problem!!!!!!!!!</a:t>
            </a:r>
            <a:br>
              <a:rPr lang="en-US" dirty="0"/>
            </a:br>
            <a:r>
              <a:rPr lang="en-US" dirty="0"/>
              <a:t>Warehouse N&amp;G can authenticate Awesome Gifts if Awesome Gifts can encrypt it’s data with their own private key and let Warehouse N&amp;G know which public key needs to use</a:t>
            </a:r>
            <a:br>
              <a:rPr lang="en-US" dirty="0"/>
            </a:br>
            <a:r>
              <a:rPr lang="en-US" dirty="0">
                <a:hlinkClick r:id="rId3"/>
              </a:rPr>
              <a:t>https://security.stackexchange.com/questions/103645/does-ssl-tls-provide-non-repudiation-service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9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RSA and AES and HMAC</a:t>
            </a:r>
            <a:br>
              <a:rPr lang="en-US" dirty="0"/>
            </a:br>
            <a:r>
              <a:rPr lang="en-US" dirty="0"/>
              <a:t>Mention public-private is the first step to solve our problem!!!!!!!!!</a:t>
            </a:r>
            <a:br>
              <a:rPr lang="en-US" dirty="0"/>
            </a:br>
            <a:r>
              <a:rPr lang="en-US" dirty="0"/>
              <a:t>Warehouse N&amp;G can authenticate Awesome Gifts if Awesome Gifts can encrypt it’s data with their own private key and let Warehouse N&amp;G know which public key needs to use</a:t>
            </a:r>
            <a:br>
              <a:rPr lang="en-US" dirty="0"/>
            </a:br>
            <a:r>
              <a:rPr lang="en-US" dirty="0">
                <a:hlinkClick r:id="rId3"/>
              </a:rPr>
              <a:t>https://security.stackexchange.com/questions/103645/does-ssl-tls-provide-non-repudiation-service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6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92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14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to:</a:t>
            </a:r>
            <a:br>
              <a:rPr lang="en-US" dirty="0"/>
            </a:br>
            <a:r>
              <a:rPr lang="en-US" dirty="0"/>
              <a:t>authentication</a:t>
            </a:r>
            <a:br>
              <a:rPr lang="en-US" dirty="0"/>
            </a:br>
            <a:r>
              <a:rPr lang="en-US" dirty="0"/>
              <a:t>access delegation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38933-C012-4AE5-A8C6-382BE864E6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7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ro-RO"/>
              <a:t>THIS IS THE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And this is the subtitle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13" y="4942796"/>
            <a:ext cx="3672374" cy="5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92400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ro-RO"/>
              <a:t>FINAL MESSAGE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13" y="4942796"/>
            <a:ext cx="3672374" cy="5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74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92400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ro-RO"/>
              <a:t>FINAL MESSAGE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25" y="4954996"/>
            <a:ext cx="3775787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7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_ligh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o-RO"/>
              <a:t>THIS IS THE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And this is the subtitle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62" y="4939230"/>
            <a:ext cx="3775788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4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2684"/>
            <a:ext cx="10515600" cy="1028004"/>
          </a:xfrm>
        </p:spPr>
        <p:txBody>
          <a:bodyPr/>
          <a:lstStyle>
            <a:lvl1pPr>
              <a:defRPr>
                <a:solidFill>
                  <a:srgbClr val="15ABE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1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3" y="6356350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9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alpha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984" y="6350000"/>
            <a:ext cx="1939465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9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light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31" y="6349171"/>
            <a:ext cx="1949669" cy="2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7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3384"/>
            <a:ext cx="10515600" cy="1027304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3" y="6356350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7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3" y="6356350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3996"/>
            <a:ext cx="3932237" cy="157340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3" y="6356350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3996"/>
            <a:ext cx="3932237" cy="157340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3" y="6356350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9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60" r:id="rId5"/>
    <p:sldLayoutId id="2147483652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hareworks.org/en/ishare-develope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ki-tutorial.readthedocs.io/en/latest/index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52309" y="1122744"/>
            <a:ext cx="9487382" cy="1747777"/>
          </a:xfrm>
        </p:spPr>
        <p:txBody>
          <a:bodyPr/>
          <a:lstStyle/>
          <a:p>
            <a:r>
              <a:rPr lang="en-US" dirty="0"/>
              <a:t>Innovative Tech Talks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26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669" y="307919"/>
            <a:ext cx="103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EA9E0"/>
                </a:solidFill>
              </a:rPr>
              <a:t>PKI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FE1780-9B1C-4DE4-8370-0AB42BE19830}"/>
              </a:ext>
            </a:extLst>
          </p:cNvPr>
          <p:cNvSpPr/>
          <p:nvPr/>
        </p:nvSpPr>
        <p:spPr>
          <a:xfrm>
            <a:off x="6021997" y="4115596"/>
            <a:ext cx="4205265" cy="6251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663"/>
                </a:lnTo>
                <a:lnTo>
                  <a:pt x="4205265" y="372663"/>
                </a:lnTo>
                <a:lnTo>
                  <a:pt x="4205265" y="625113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D45E3C-AB59-45BB-B390-D3E7D5AFACD8}"/>
              </a:ext>
            </a:extLst>
          </p:cNvPr>
          <p:cNvSpPr/>
          <p:nvPr/>
        </p:nvSpPr>
        <p:spPr>
          <a:xfrm>
            <a:off x="6021997" y="4115596"/>
            <a:ext cx="1401755" cy="6251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663"/>
                </a:lnTo>
                <a:lnTo>
                  <a:pt x="1401755" y="372663"/>
                </a:lnTo>
                <a:lnTo>
                  <a:pt x="1401755" y="625113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15E0DB-0137-43A6-9233-183A85874523}"/>
              </a:ext>
            </a:extLst>
          </p:cNvPr>
          <p:cNvSpPr/>
          <p:nvPr/>
        </p:nvSpPr>
        <p:spPr>
          <a:xfrm>
            <a:off x="4620242" y="4115596"/>
            <a:ext cx="1401755" cy="6251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01755" y="0"/>
                </a:moveTo>
                <a:lnTo>
                  <a:pt x="1401755" y="372663"/>
                </a:lnTo>
                <a:lnTo>
                  <a:pt x="0" y="372663"/>
                </a:lnTo>
                <a:lnTo>
                  <a:pt x="0" y="625113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0A45379-2FFB-4DA7-8A89-6F46D8EE42B8}"/>
              </a:ext>
            </a:extLst>
          </p:cNvPr>
          <p:cNvSpPr/>
          <p:nvPr/>
        </p:nvSpPr>
        <p:spPr>
          <a:xfrm>
            <a:off x="1816731" y="4115596"/>
            <a:ext cx="4205265" cy="6251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205265" y="0"/>
                </a:moveTo>
                <a:lnTo>
                  <a:pt x="4205265" y="372663"/>
                </a:lnTo>
                <a:lnTo>
                  <a:pt x="0" y="372663"/>
                </a:lnTo>
                <a:lnTo>
                  <a:pt x="0" y="625113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A41A8A-9103-4F5F-BD2B-92393A0B2C87}"/>
              </a:ext>
            </a:extLst>
          </p:cNvPr>
          <p:cNvSpPr/>
          <p:nvPr/>
        </p:nvSpPr>
        <p:spPr>
          <a:xfrm>
            <a:off x="5976277" y="2408556"/>
            <a:ext cx="91440" cy="6251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2511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57B639-EB79-49A3-9942-18869E431200}"/>
              </a:ext>
            </a:extLst>
          </p:cNvPr>
          <p:cNvSpPr/>
          <p:nvPr/>
        </p:nvSpPr>
        <p:spPr>
          <a:xfrm>
            <a:off x="4977174" y="1326630"/>
            <a:ext cx="2089646" cy="1081926"/>
          </a:xfrm>
          <a:custGeom>
            <a:avLst/>
            <a:gdLst>
              <a:gd name="connsiteX0" fmla="*/ 0 w 2089646"/>
              <a:gd name="connsiteY0" fmla="*/ 0 h 1081926"/>
              <a:gd name="connsiteX1" fmla="*/ 2089646 w 2089646"/>
              <a:gd name="connsiteY1" fmla="*/ 0 h 1081926"/>
              <a:gd name="connsiteX2" fmla="*/ 2089646 w 2089646"/>
              <a:gd name="connsiteY2" fmla="*/ 1081926 h 1081926"/>
              <a:gd name="connsiteX3" fmla="*/ 0 w 2089646"/>
              <a:gd name="connsiteY3" fmla="*/ 1081926 h 1081926"/>
              <a:gd name="connsiteX4" fmla="*/ 0 w 2089646"/>
              <a:gd name="connsiteY4" fmla="*/ 0 h 10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646" h="1081926">
                <a:moveTo>
                  <a:pt x="0" y="0"/>
                </a:moveTo>
                <a:lnTo>
                  <a:pt x="2089646" y="0"/>
                </a:lnTo>
                <a:lnTo>
                  <a:pt x="2089646" y="1081926"/>
                </a:lnTo>
                <a:lnTo>
                  <a:pt x="0" y="1081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5267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o-RO" sz="2200" kern="1200"/>
              <a:t>Root CA</a:t>
            </a:r>
            <a:endParaRPr lang="en-US" sz="2200" kern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797DB1-5FF3-4451-B37E-17C0F29482AC}"/>
              </a:ext>
            </a:extLst>
          </p:cNvPr>
          <p:cNvSpPr/>
          <p:nvPr/>
        </p:nvSpPr>
        <p:spPr>
          <a:xfrm>
            <a:off x="4620242" y="3033669"/>
            <a:ext cx="2923558" cy="1081926"/>
          </a:xfrm>
          <a:custGeom>
            <a:avLst/>
            <a:gdLst>
              <a:gd name="connsiteX0" fmla="*/ 0 w 2089646"/>
              <a:gd name="connsiteY0" fmla="*/ 0 h 1081926"/>
              <a:gd name="connsiteX1" fmla="*/ 2089646 w 2089646"/>
              <a:gd name="connsiteY1" fmla="*/ 0 h 1081926"/>
              <a:gd name="connsiteX2" fmla="*/ 2089646 w 2089646"/>
              <a:gd name="connsiteY2" fmla="*/ 1081926 h 1081926"/>
              <a:gd name="connsiteX3" fmla="*/ 0 w 2089646"/>
              <a:gd name="connsiteY3" fmla="*/ 1081926 h 1081926"/>
              <a:gd name="connsiteX4" fmla="*/ 0 w 2089646"/>
              <a:gd name="connsiteY4" fmla="*/ 0 h 10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646" h="1081926">
                <a:moveTo>
                  <a:pt x="0" y="0"/>
                </a:moveTo>
                <a:lnTo>
                  <a:pt x="2089646" y="0"/>
                </a:lnTo>
                <a:lnTo>
                  <a:pt x="2089646" y="1081926"/>
                </a:lnTo>
                <a:lnTo>
                  <a:pt x="0" y="1081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5267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o-RO" sz="2200" kern="1200" dirty="0"/>
              <a:t>Issuing</a:t>
            </a:r>
            <a:r>
              <a:rPr lang="en-US" sz="2200" kern="1200" dirty="0"/>
              <a:t> </a:t>
            </a:r>
            <a:r>
              <a:rPr lang="ro-RO" sz="2200" kern="1200" dirty="0"/>
              <a:t>/</a:t>
            </a:r>
            <a:r>
              <a:rPr lang="en-US" sz="2200" kern="1200" dirty="0"/>
              <a:t> </a:t>
            </a:r>
            <a:r>
              <a:rPr lang="ro-RO" sz="2200" kern="1200" dirty="0"/>
              <a:t>Signing CA</a:t>
            </a:r>
            <a:endParaRPr lang="en-US" sz="2200" kern="12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1C7211-885A-4769-9950-DCACD2EC93E2}"/>
              </a:ext>
            </a:extLst>
          </p:cNvPr>
          <p:cNvSpPr/>
          <p:nvPr/>
        </p:nvSpPr>
        <p:spPr>
          <a:xfrm>
            <a:off x="771908" y="4740709"/>
            <a:ext cx="2089646" cy="1081926"/>
          </a:xfrm>
          <a:custGeom>
            <a:avLst/>
            <a:gdLst>
              <a:gd name="connsiteX0" fmla="*/ 0 w 2089646"/>
              <a:gd name="connsiteY0" fmla="*/ 0 h 1081926"/>
              <a:gd name="connsiteX1" fmla="*/ 2089646 w 2089646"/>
              <a:gd name="connsiteY1" fmla="*/ 0 h 1081926"/>
              <a:gd name="connsiteX2" fmla="*/ 2089646 w 2089646"/>
              <a:gd name="connsiteY2" fmla="*/ 1081926 h 1081926"/>
              <a:gd name="connsiteX3" fmla="*/ 0 w 2089646"/>
              <a:gd name="connsiteY3" fmla="*/ 1081926 h 1081926"/>
              <a:gd name="connsiteX4" fmla="*/ 0 w 2089646"/>
              <a:gd name="connsiteY4" fmla="*/ 0 h 10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646" h="1081926">
                <a:moveTo>
                  <a:pt x="0" y="0"/>
                </a:moveTo>
                <a:lnTo>
                  <a:pt x="2089646" y="0"/>
                </a:lnTo>
                <a:lnTo>
                  <a:pt x="2089646" y="1081926"/>
                </a:lnTo>
                <a:lnTo>
                  <a:pt x="0" y="1081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5267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o-RO" sz="2200" kern="1200" dirty="0"/>
              <a:t>Awesome Gifts</a:t>
            </a:r>
            <a:endParaRPr lang="en-US" sz="2200" kern="12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4E40D8-354C-4046-A1F0-9D9467CEE5E8}"/>
              </a:ext>
            </a:extLst>
          </p:cNvPr>
          <p:cNvSpPr/>
          <p:nvPr/>
        </p:nvSpPr>
        <p:spPr>
          <a:xfrm>
            <a:off x="3575418" y="4740709"/>
            <a:ext cx="2089646" cy="1081926"/>
          </a:xfrm>
          <a:custGeom>
            <a:avLst/>
            <a:gdLst>
              <a:gd name="connsiteX0" fmla="*/ 0 w 2089646"/>
              <a:gd name="connsiteY0" fmla="*/ 0 h 1081926"/>
              <a:gd name="connsiteX1" fmla="*/ 2089646 w 2089646"/>
              <a:gd name="connsiteY1" fmla="*/ 0 h 1081926"/>
              <a:gd name="connsiteX2" fmla="*/ 2089646 w 2089646"/>
              <a:gd name="connsiteY2" fmla="*/ 1081926 h 1081926"/>
              <a:gd name="connsiteX3" fmla="*/ 0 w 2089646"/>
              <a:gd name="connsiteY3" fmla="*/ 1081926 h 1081926"/>
              <a:gd name="connsiteX4" fmla="*/ 0 w 2089646"/>
              <a:gd name="connsiteY4" fmla="*/ 0 h 10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646" h="1081926">
                <a:moveTo>
                  <a:pt x="0" y="0"/>
                </a:moveTo>
                <a:lnTo>
                  <a:pt x="2089646" y="0"/>
                </a:lnTo>
                <a:lnTo>
                  <a:pt x="2089646" y="1081926"/>
                </a:lnTo>
                <a:lnTo>
                  <a:pt x="0" y="1081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5267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o-RO" sz="2200" kern="1200"/>
              <a:t>Warehouse NG</a:t>
            </a:r>
            <a:endParaRPr lang="en-US" sz="2200" kern="12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DA987D2-54B9-4749-B5F3-D97340ADC17A}"/>
              </a:ext>
            </a:extLst>
          </p:cNvPr>
          <p:cNvSpPr/>
          <p:nvPr/>
        </p:nvSpPr>
        <p:spPr>
          <a:xfrm>
            <a:off x="6378929" y="4740709"/>
            <a:ext cx="2089646" cy="1081926"/>
          </a:xfrm>
          <a:custGeom>
            <a:avLst/>
            <a:gdLst>
              <a:gd name="connsiteX0" fmla="*/ 0 w 2089646"/>
              <a:gd name="connsiteY0" fmla="*/ 0 h 1081926"/>
              <a:gd name="connsiteX1" fmla="*/ 2089646 w 2089646"/>
              <a:gd name="connsiteY1" fmla="*/ 0 h 1081926"/>
              <a:gd name="connsiteX2" fmla="*/ 2089646 w 2089646"/>
              <a:gd name="connsiteY2" fmla="*/ 1081926 h 1081926"/>
              <a:gd name="connsiteX3" fmla="*/ 0 w 2089646"/>
              <a:gd name="connsiteY3" fmla="*/ 1081926 h 1081926"/>
              <a:gd name="connsiteX4" fmla="*/ 0 w 2089646"/>
              <a:gd name="connsiteY4" fmla="*/ 0 h 10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646" h="1081926">
                <a:moveTo>
                  <a:pt x="0" y="0"/>
                </a:moveTo>
                <a:lnTo>
                  <a:pt x="2089646" y="0"/>
                </a:lnTo>
                <a:lnTo>
                  <a:pt x="2089646" y="1081926"/>
                </a:lnTo>
                <a:lnTo>
                  <a:pt x="0" y="1081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5267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o-RO" sz="2200" kern="1200" dirty="0"/>
              <a:t>Door Delivery</a:t>
            </a:r>
            <a:endParaRPr lang="en-US" sz="2200" kern="12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21BB23F-55A8-41D8-AE07-E3D80E63B7C9}"/>
              </a:ext>
            </a:extLst>
          </p:cNvPr>
          <p:cNvSpPr/>
          <p:nvPr/>
        </p:nvSpPr>
        <p:spPr>
          <a:xfrm>
            <a:off x="9182440" y="4740709"/>
            <a:ext cx="2089646" cy="1081926"/>
          </a:xfrm>
          <a:custGeom>
            <a:avLst/>
            <a:gdLst>
              <a:gd name="connsiteX0" fmla="*/ 0 w 2089646"/>
              <a:gd name="connsiteY0" fmla="*/ 0 h 1081926"/>
              <a:gd name="connsiteX1" fmla="*/ 2089646 w 2089646"/>
              <a:gd name="connsiteY1" fmla="*/ 0 h 1081926"/>
              <a:gd name="connsiteX2" fmla="*/ 2089646 w 2089646"/>
              <a:gd name="connsiteY2" fmla="*/ 1081926 h 1081926"/>
              <a:gd name="connsiteX3" fmla="*/ 0 w 2089646"/>
              <a:gd name="connsiteY3" fmla="*/ 1081926 h 1081926"/>
              <a:gd name="connsiteX4" fmla="*/ 0 w 2089646"/>
              <a:gd name="connsiteY4" fmla="*/ 0 h 10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646" h="1081926">
                <a:moveTo>
                  <a:pt x="0" y="0"/>
                </a:moveTo>
                <a:lnTo>
                  <a:pt x="2089646" y="0"/>
                </a:lnTo>
                <a:lnTo>
                  <a:pt x="2089646" y="1081926"/>
                </a:lnTo>
                <a:lnTo>
                  <a:pt x="0" y="1081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5267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o-RO" sz="2200" kern="1200" dirty="0"/>
              <a:t>Next Hour Delivery</a:t>
            </a:r>
            <a:endParaRPr lang="en-US" sz="2200" kern="1200"/>
          </a:p>
        </p:txBody>
      </p:sp>
    </p:spTree>
    <p:extLst>
      <p:ext uri="{BB962C8B-B14F-4D97-AF65-F5344CB8AC3E}">
        <p14:creationId xmlns:p14="http://schemas.microsoft.com/office/powerpoint/2010/main" val="238747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7146" y="394714"/>
            <a:ext cx="103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EA9E0"/>
                </a:solidFill>
              </a:rPr>
              <a:t>OAuth 2.0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70C17-1BD4-4DF9-AAC4-C709D50CF47C}"/>
              </a:ext>
            </a:extLst>
          </p:cNvPr>
          <p:cNvSpPr txBox="1"/>
          <p:nvPr/>
        </p:nvSpPr>
        <p:spPr>
          <a:xfrm>
            <a:off x="1493134" y="1512823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don’t ask me my Google account password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577E0D-D9C5-4913-B992-BA2155AAAC27}"/>
              </a:ext>
            </a:extLst>
          </p:cNvPr>
          <p:cNvSpPr/>
          <p:nvPr/>
        </p:nvSpPr>
        <p:spPr>
          <a:xfrm>
            <a:off x="861577" y="2042474"/>
            <a:ext cx="2052149" cy="1026074"/>
          </a:xfrm>
          <a:custGeom>
            <a:avLst/>
            <a:gdLst>
              <a:gd name="connsiteX0" fmla="*/ 0 w 2052149"/>
              <a:gd name="connsiteY0" fmla="*/ 102607 h 1026074"/>
              <a:gd name="connsiteX1" fmla="*/ 102607 w 2052149"/>
              <a:gd name="connsiteY1" fmla="*/ 0 h 1026074"/>
              <a:gd name="connsiteX2" fmla="*/ 1949542 w 2052149"/>
              <a:gd name="connsiteY2" fmla="*/ 0 h 1026074"/>
              <a:gd name="connsiteX3" fmla="*/ 2052149 w 2052149"/>
              <a:gd name="connsiteY3" fmla="*/ 102607 h 1026074"/>
              <a:gd name="connsiteX4" fmla="*/ 2052149 w 2052149"/>
              <a:gd name="connsiteY4" fmla="*/ 923467 h 1026074"/>
              <a:gd name="connsiteX5" fmla="*/ 1949542 w 2052149"/>
              <a:gd name="connsiteY5" fmla="*/ 1026074 h 1026074"/>
              <a:gd name="connsiteX6" fmla="*/ 102607 w 2052149"/>
              <a:gd name="connsiteY6" fmla="*/ 1026074 h 1026074"/>
              <a:gd name="connsiteX7" fmla="*/ 0 w 2052149"/>
              <a:gd name="connsiteY7" fmla="*/ 923467 h 1026074"/>
              <a:gd name="connsiteX8" fmla="*/ 0 w 2052149"/>
              <a:gd name="connsiteY8" fmla="*/ 102607 h 10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2149" h="1026074">
                <a:moveTo>
                  <a:pt x="0" y="102607"/>
                </a:moveTo>
                <a:cubicBezTo>
                  <a:pt x="0" y="45939"/>
                  <a:pt x="45939" y="0"/>
                  <a:pt x="102607" y="0"/>
                </a:cubicBezTo>
                <a:lnTo>
                  <a:pt x="1949542" y="0"/>
                </a:lnTo>
                <a:cubicBezTo>
                  <a:pt x="2006210" y="0"/>
                  <a:pt x="2052149" y="45939"/>
                  <a:pt x="2052149" y="102607"/>
                </a:cubicBezTo>
                <a:lnTo>
                  <a:pt x="2052149" y="923467"/>
                </a:lnTo>
                <a:cubicBezTo>
                  <a:pt x="2052149" y="980135"/>
                  <a:pt x="2006210" y="1026074"/>
                  <a:pt x="1949542" y="1026074"/>
                </a:cubicBezTo>
                <a:lnTo>
                  <a:pt x="102607" y="1026074"/>
                </a:lnTo>
                <a:cubicBezTo>
                  <a:pt x="45939" y="1026074"/>
                  <a:pt x="0" y="980135"/>
                  <a:pt x="0" y="923467"/>
                </a:cubicBezTo>
                <a:lnTo>
                  <a:pt x="0" y="1026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923" tIns="132923" rIns="132923" bIns="132923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Awesome Gifts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B8C15B-54B3-4672-BD35-FC0274795A9B}"/>
              </a:ext>
            </a:extLst>
          </p:cNvPr>
          <p:cNvSpPr/>
          <p:nvPr/>
        </p:nvSpPr>
        <p:spPr>
          <a:xfrm>
            <a:off x="8702040" y="1974471"/>
            <a:ext cx="2475983" cy="1026074"/>
          </a:xfrm>
          <a:custGeom>
            <a:avLst/>
            <a:gdLst>
              <a:gd name="connsiteX0" fmla="*/ 0 w 2052149"/>
              <a:gd name="connsiteY0" fmla="*/ 102607 h 1026074"/>
              <a:gd name="connsiteX1" fmla="*/ 102607 w 2052149"/>
              <a:gd name="connsiteY1" fmla="*/ 0 h 1026074"/>
              <a:gd name="connsiteX2" fmla="*/ 1949542 w 2052149"/>
              <a:gd name="connsiteY2" fmla="*/ 0 h 1026074"/>
              <a:gd name="connsiteX3" fmla="*/ 2052149 w 2052149"/>
              <a:gd name="connsiteY3" fmla="*/ 102607 h 1026074"/>
              <a:gd name="connsiteX4" fmla="*/ 2052149 w 2052149"/>
              <a:gd name="connsiteY4" fmla="*/ 923467 h 1026074"/>
              <a:gd name="connsiteX5" fmla="*/ 1949542 w 2052149"/>
              <a:gd name="connsiteY5" fmla="*/ 1026074 h 1026074"/>
              <a:gd name="connsiteX6" fmla="*/ 102607 w 2052149"/>
              <a:gd name="connsiteY6" fmla="*/ 1026074 h 1026074"/>
              <a:gd name="connsiteX7" fmla="*/ 0 w 2052149"/>
              <a:gd name="connsiteY7" fmla="*/ 923467 h 1026074"/>
              <a:gd name="connsiteX8" fmla="*/ 0 w 2052149"/>
              <a:gd name="connsiteY8" fmla="*/ 102607 h 10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2149" h="1026074">
                <a:moveTo>
                  <a:pt x="0" y="102607"/>
                </a:moveTo>
                <a:cubicBezTo>
                  <a:pt x="0" y="45939"/>
                  <a:pt x="45939" y="0"/>
                  <a:pt x="102607" y="0"/>
                </a:cubicBezTo>
                <a:lnTo>
                  <a:pt x="1949542" y="0"/>
                </a:lnTo>
                <a:cubicBezTo>
                  <a:pt x="2006210" y="0"/>
                  <a:pt x="2052149" y="45939"/>
                  <a:pt x="2052149" y="102607"/>
                </a:cubicBezTo>
                <a:lnTo>
                  <a:pt x="2052149" y="923467"/>
                </a:lnTo>
                <a:cubicBezTo>
                  <a:pt x="2052149" y="980135"/>
                  <a:pt x="2006210" y="1026074"/>
                  <a:pt x="1949542" y="1026074"/>
                </a:cubicBezTo>
                <a:lnTo>
                  <a:pt x="102607" y="1026074"/>
                </a:lnTo>
                <a:cubicBezTo>
                  <a:pt x="45939" y="1026074"/>
                  <a:pt x="0" y="980135"/>
                  <a:pt x="0" y="923467"/>
                </a:cubicBezTo>
                <a:lnTo>
                  <a:pt x="0" y="1026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923" tIns="132923" rIns="132923" bIns="132923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o-RO" sz="2700" kern="1200" dirty="0"/>
              <a:t>Door Delivery</a:t>
            </a:r>
            <a:endParaRPr lang="en-US" sz="2700" kern="12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6E0917-FC85-4899-AB33-77137635499D}"/>
              </a:ext>
            </a:extLst>
          </p:cNvPr>
          <p:cNvGrpSpPr/>
          <p:nvPr/>
        </p:nvGrpSpPr>
        <p:grpSpPr>
          <a:xfrm>
            <a:off x="2065747" y="3184099"/>
            <a:ext cx="7818747" cy="1594932"/>
            <a:chOff x="1142373" y="3179104"/>
            <a:chExt cx="7818747" cy="15949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C5A1B8A-034F-4FE5-BB66-B87DB3BCCFCB}"/>
                </a:ext>
              </a:extLst>
            </p:cNvPr>
            <p:cNvSpPr txBox="1"/>
            <p:nvPr/>
          </p:nvSpPr>
          <p:spPr>
            <a:xfrm>
              <a:off x="1142373" y="3179104"/>
              <a:ext cx="20521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{</a:t>
              </a:r>
            </a:p>
            <a:p>
              <a:r>
                <a:rPr lang="en-US" dirty="0"/>
                <a:t>  "</a:t>
              </a:r>
              <a:r>
                <a:rPr lang="en-US" dirty="0" err="1"/>
                <a:t>iss</a:t>
              </a:r>
              <a:r>
                <a:rPr lang="en-US" dirty="0"/>
                <a:t>": "</a:t>
              </a:r>
              <a:r>
                <a:rPr lang="ro-RO" dirty="0"/>
                <a:t>AWG</a:t>
              </a:r>
              <a:r>
                <a:rPr lang="en-US" dirty="0"/>
                <a:t>",</a:t>
              </a:r>
            </a:p>
            <a:p>
              <a:r>
                <a:rPr lang="en-US" dirty="0"/>
                <a:t>  "sub": "</a:t>
              </a:r>
              <a:r>
                <a:rPr lang="ro-RO" dirty="0"/>
                <a:t>AWG</a:t>
              </a:r>
              <a:r>
                <a:rPr lang="en-US" dirty="0"/>
                <a:t>",</a:t>
              </a:r>
            </a:p>
            <a:p>
              <a:r>
                <a:rPr lang="ro-RO" dirty="0"/>
                <a:t>  </a:t>
              </a:r>
              <a:r>
                <a:rPr lang="en-US" dirty="0"/>
                <a:t>"</a:t>
              </a:r>
              <a:r>
                <a:rPr lang="en-US" dirty="0" err="1"/>
                <a:t>aud</a:t>
              </a:r>
              <a:r>
                <a:rPr lang="en-US" dirty="0"/>
                <a:t>": „</a:t>
              </a:r>
              <a:r>
                <a:rPr lang="ro-RO" dirty="0"/>
                <a:t>DOD</a:t>
              </a:r>
              <a:r>
                <a:rPr lang="en-US" dirty="0"/>
                <a:t> "</a:t>
              </a:r>
            </a:p>
            <a:p>
              <a:r>
                <a:rPr lang="en-US" dirty="0"/>
                <a:t>}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71A59B-6C86-4283-84FD-A7E5550D64A1}"/>
                </a:ext>
              </a:extLst>
            </p:cNvPr>
            <p:cNvGrpSpPr/>
            <p:nvPr/>
          </p:nvGrpSpPr>
          <p:grpSpPr>
            <a:xfrm>
              <a:off x="3322320" y="3224207"/>
              <a:ext cx="5638800" cy="557784"/>
              <a:chOff x="3139440" y="3599775"/>
              <a:chExt cx="5638800" cy="557784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0525CB9-13C6-417D-B6D6-5CEEA310F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9440" y="4157559"/>
                <a:ext cx="5638800" cy="0"/>
              </a:xfrm>
              <a:prstGeom prst="straightConnector1">
                <a:avLst/>
              </a:prstGeom>
              <a:ln w="38100"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2ED670-052E-4E34-A3B5-4E1AF1846723}"/>
                  </a:ext>
                </a:extLst>
              </p:cNvPr>
              <p:cNvSpPr txBox="1"/>
              <p:nvPr/>
            </p:nvSpPr>
            <p:spPr>
              <a:xfrm>
                <a:off x="3139440" y="3599775"/>
                <a:ext cx="2373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dirty="0"/>
                  <a:t>POST /connect/token</a:t>
                </a:r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756C00A-3599-47BA-A860-633770CDEB72}"/>
                </a:ext>
              </a:extLst>
            </p:cNvPr>
            <p:cNvGrpSpPr/>
            <p:nvPr/>
          </p:nvGrpSpPr>
          <p:grpSpPr>
            <a:xfrm>
              <a:off x="3322320" y="4290511"/>
              <a:ext cx="5638800" cy="483525"/>
              <a:chOff x="3139440" y="4666079"/>
              <a:chExt cx="5638800" cy="48352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ACA735D-DDE7-4CD0-A1B5-B74F150B66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9440" y="4666079"/>
                <a:ext cx="563880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DA27E-6A44-4265-B9E8-49FE8988CCDD}"/>
                  </a:ext>
                </a:extLst>
              </p:cNvPr>
              <p:cNvSpPr txBox="1"/>
              <p:nvPr/>
            </p:nvSpPr>
            <p:spPr>
              <a:xfrm>
                <a:off x="3663283" y="4780272"/>
                <a:ext cx="4750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dirty="0">
                    <a:solidFill>
                      <a:srgbClr val="00B0F0"/>
                    </a:solidFill>
                  </a:rPr>
                  <a:t>aQm0xM0</a:t>
                </a:r>
                <a:r>
                  <a:rPr lang="ro-RO" dirty="0"/>
                  <a:t>.</a:t>
                </a:r>
                <a:r>
                  <a:rPr lang="ro-RO" dirty="0">
                    <a:solidFill>
                      <a:srgbClr val="C00000"/>
                    </a:solidFill>
                  </a:rPr>
                  <a:t>UpvZTVZEFnTUJBQU</a:t>
                </a:r>
                <a:r>
                  <a:rPr lang="ro-RO" dirty="0"/>
                  <a:t>.</a:t>
                </a:r>
                <a:r>
                  <a:rPr lang="ro-RO" dirty="0">
                    <a:solidFill>
                      <a:srgbClr val="7030A0"/>
                    </a:solidFill>
                  </a:rPr>
                  <a:t>GpCQmd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14FAA2-CA33-4B6E-81CB-97D13025B612}"/>
              </a:ext>
            </a:extLst>
          </p:cNvPr>
          <p:cNvGrpSpPr/>
          <p:nvPr/>
        </p:nvGrpSpPr>
        <p:grpSpPr>
          <a:xfrm>
            <a:off x="3318519" y="3021433"/>
            <a:ext cx="7045518" cy="784870"/>
            <a:chOff x="3322320" y="3457246"/>
            <a:chExt cx="7045518" cy="221354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2F297A1-BECF-4307-9B29-08F1E900A1FC}"/>
                </a:ext>
              </a:extLst>
            </p:cNvPr>
            <p:cNvCxnSpPr>
              <a:cxnSpLocks/>
            </p:cNvCxnSpPr>
            <p:nvPr/>
          </p:nvCxnSpPr>
          <p:spPr>
            <a:xfrm>
              <a:off x="3401772" y="5670789"/>
              <a:ext cx="5638800" cy="0"/>
            </a:xfrm>
            <a:prstGeom prst="straightConnector1">
              <a:avLst/>
            </a:prstGeom>
            <a:ln w="3810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9D5E7A-1A82-476B-ABF3-C438A31A6AC2}"/>
                </a:ext>
              </a:extLst>
            </p:cNvPr>
            <p:cNvSpPr txBox="1"/>
            <p:nvPr/>
          </p:nvSpPr>
          <p:spPr>
            <a:xfrm>
              <a:off x="3322320" y="3457246"/>
              <a:ext cx="7045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dirty="0"/>
                <a:t>POST /api/packages</a:t>
              </a:r>
            </a:p>
            <a:p>
              <a:r>
                <a:rPr lang="ro-RO" dirty="0"/>
                <a:t>Authorization</a:t>
              </a:r>
              <a:r>
                <a:rPr lang="en-US" dirty="0"/>
                <a:t>: </a:t>
              </a:r>
              <a:r>
                <a:rPr lang="en-US" dirty="0" err="1"/>
                <a:t>Bearear</a:t>
              </a:r>
              <a:r>
                <a:rPr lang="en-US" dirty="0"/>
                <a:t> </a:t>
              </a:r>
              <a:r>
                <a:rPr lang="ro-RO" dirty="0">
                  <a:solidFill>
                    <a:srgbClr val="00B0F0"/>
                  </a:solidFill>
                </a:rPr>
                <a:t>aQm0xM0</a:t>
              </a:r>
              <a:r>
                <a:rPr lang="ro-RO" dirty="0"/>
                <a:t>.</a:t>
              </a:r>
              <a:r>
                <a:rPr lang="ro-RO" dirty="0">
                  <a:solidFill>
                    <a:srgbClr val="C00000"/>
                  </a:solidFill>
                </a:rPr>
                <a:t>UpvZTVZEFnTUJBQU</a:t>
              </a:r>
              <a:r>
                <a:rPr lang="ro-RO" dirty="0"/>
                <a:t>.</a:t>
              </a:r>
              <a:r>
                <a:rPr lang="ro-RO" dirty="0">
                  <a:solidFill>
                    <a:srgbClr val="7030A0"/>
                  </a:solidFill>
                </a:rPr>
                <a:t>GpCQmd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03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7146" y="394714"/>
            <a:ext cx="103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rgbClr val="2EA9E0"/>
                </a:solidFill>
              </a:rPr>
              <a:t>Oauth</a:t>
            </a:r>
            <a:r>
              <a:rPr lang="en-US" sz="4800" dirty="0">
                <a:solidFill>
                  <a:srgbClr val="2EA9E0"/>
                </a:solidFill>
              </a:rPr>
              <a:t> 2.0 Delegation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B8C15B-54B3-4672-BD35-FC0274795A9B}"/>
              </a:ext>
            </a:extLst>
          </p:cNvPr>
          <p:cNvSpPr/>
          <p:nvPr/>
        </p:nvSpPr>
        <p:spPr>
          <a:xfrm>
            <a:off x="8138160" y="1464878"/>
            <a:ext cx="2978903" cy="1026074"/>
          </a:xfrm>
          <a:custGeom>
            <a:avLst/>
            <a:gdLst>
              <a:gd name="connsiteX0" fmla="*/ 0 w 2052149"/>
              <a:gd name="connsiteY0" fmla="*/ 102607 h 1026074"/>
              <a:gd name="connsiteX1" fmla="*/ 102607 w 2052149"/>
              <a:gd name="connsiteY1" fmla="*/ 0 h 1026074"/>
              <a:gd name="connsiteX2" fmla="*/ 1949542 w 2052149"/>
              <a:gd name="connsiteY2" fmla="*/ 0 h 1026074"/>
              <a:gd name="connsiteX3" fmla="*/ 2052149 w 2052149"/>
              <a:gd name="connsiteY3" fmla="*/ 102607 h 1026074"/>
              <a:gd name="connsiteX4" fmla="*/ 2052149 w 2052149"/>
              <a:gd name="connsiteY4" fmla="*/ 923467 h 1026074"/>
              <a:gd name="connsiteX5" fmla="*/ 1949542 w 2052149"/>
              <a:gd name="connsiteY5" fmla="*/ 1026074 h 1026074"/>
              <a:gd name="connsiteX6" fmla="*/ 102607 w 2052149"/>
              <a:gd name="connsiteY6" fmla="*/ 1026074 h 1026074"/>
              <a:gd name="connsiteX7" fmla="*/ 0 w 2052149"/>
              <a:gd name="connsiteY7" fmla="*/ 923467 h 1026074"/>
              <a:gd name="connsiteX8" fmla="*/ 0 w 2052149"/>
              <a:gd name="connsiteY8" fmla="*/ 102607 h 10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2149" h="1026074">
                <a:moveTo>
                  <a:pt x="0" y="102607"/>
                </a:moveTo>
                <a:cubicBezTo>
                  <a:pt x="0" y="45939"/>
                  <a:pt x="45939" y="0"/>
                  <a:pt x="102607" y="0"/>
                </a:cubicBezTo>
                <a:lnTo>
                  <a:pt x="1949542" y="0"/>
                </a:lnTo>
                <a:cubicBezTo>
                  <a:pt x="2006210" y="0"/>
                  <a:pt x="2052149" y="45939"/>
                  <a:pt x="2052149" y="102607"/>
                </a:cubicBezTo>
                <a:lnTo>
                  <a:pt x="2052149" y="923467"/>
                </a:lnTo>
                <a:cubicBezTo>
                  <a:pt x="2052149" y="980135"/>
                  <a:pt x="2006210" y="1026074"/>
                  <a:pt x="1949542" y="1026074"/>
                </a:cubicBezTo>
                <a:lnTo>
                  <a:pt x="102607" y="1026074"/>
                </a:lnTo>
                <a:cubicBezTo>
                  <a:pt x="45939" y="1026074"/>
                  <a:pt x="0" y="980135"/>
                  <a:pt x="0" y="923467"/>
                </a:cubicBezTo>
                <a:lnTo>
                  <a:pt x="0" y="1026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923" tIns="132923" rIns="132923" bIns="132923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Warehouse NG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F03ADF6-8322-40B5-AF69-69473F347D89}"/>
              </a:ext>
            </a:extLst>
          </p:cNvPr>
          <p:cNvSpPr/>
          <p:nvPr/>
        </p:nvSpPr>
        <p:spPr>
          <a:xfrm>
            <a:off x="1181617" y="1534488"/>
            <a:ext cx="2521703" cy="1204667"/>
          </a:xfrm>
          <a:custGeom>
            <a:avLst/>
            <a:gdLst>
              <a:gd name="connsiteX0" fmla="*/ 0 w 2052149"/>
              <a:gd name="connsiteY0" fmla="*/ 102607 h 1026074"/>
              <a:gd name="connsiteX1" fmla="*/ 102607 w 2052149"/>
              <a:gd name="connsiteY1" fmla="*/ 0 h 1026074"/>
              <a:gd name="connsiteX2" fmla="*/ 1949542 w 2052149"/>
              <a:gd name="connsiteY2" fmla="*/ 0 h 1026074"/>
              <a:gd name="connsiteX3" fmla="*/ 2052149 w 2052149"/>
              <a:gd name="connsiteY3" fmla="*/ 102607 h 1026074"/>
              <a:gd name="connsiteX4" fmla="*/ 2052149 w 2052149"/>
              <a:gd name="connsiteY4" fmla="*/ 923467 h 1026074"/>
              <a:gd name="connsiteX5" fmla="*/ 1949542 w 2052149"/>
              <a:gd name="connsiteY5" fmla="*/ 1026074 h 1026074"/>
              <a:gd name="connsiteX6" fmla="*/ 102607 w 2052149"/>
              <a:gd name="connsiteY6" fmla="*/ 1026074 h 1026074"/>
              <a:gd name="connsiteX7" fmla="*/ 0 w 2052149"/>
              <a:gd name="connsiteY7" fmla="*/ 923467 h 1026074"/>
              <a:gd name="connsiteX8" fmla="*/ 0 w 2052149"/>
              <a:gd name="connsiteY8" fmla="*/ 102607 h 10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2149" h="1026074">
                <a:moveTo>
                  <a:pt x="0" y="102607"/>
                </a:moveTo>
                <a:cubicBezTo>
                  <a:pt x="0" y="45939"/>
                  <a:pt x="45939" y="0"/>
                  <a:pt x="102607" y="0"/>
                </a:cubicBezTo>
                <a:lnTo>
                  <a:pt x="1949542" y="0"/>
                </a:lnTo>
                <a:cubicBezTo>
                  <a:pt x="2006210" y="0"/>
                  <a:pt x="2052149" y="45939"/>
                  <a:pt x="2052149" y="102607"/>
                </a:cubicBezTo>
                <a:lnTo>
                  <a:pt x="2052149" y="923467"/>
                </a:lnTo>
                <a:cubicBezTo>
                  <a:pt x="2052149" y="980135"/>
                  <a:pt x="2006210" y="1026074"/>
                  <a:pt x="1949542" y="1026074"/>
                </a:cubicBezTo>
                <a:lnTo>
                  <a:pt x="102607" y="1026074"/>
                </a:lnTo>
                <a:cubicBezTo>
                  <a:pt x="45939" y="1026074"/>
                  <a:pt x="0" y="980135"/>
                  <a:pt x="0" y="923467"/>
                </a:cubicBezTo>
                <a:lnTo>
                  <a:pt x="0" y="102607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923" tIns="132923" rIns="132923" bIns="132923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Same Hour</a:t>
            </a:r>
            <a:br>
              <a:rPr lang="en-US" sz="2700" kern="1200" dirty="0"/>
            </a:br>
            <a:r>
              <a:rPr lang="en-US" sz="2700" kern="1200" dirty="0"/>
              <a:t>Delivery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DCDE3-FF1A-4C16-A49A-9B0D0A2B17B2}"/>
              </a:ext>
            </a:extLst>
          </p:cNvPr>
          <p:cNvSpPr txBox="1"/>
          <p:nvPr/>
        </p:nvSpPr>
        <p:spPr>
          <a:xfrm>
            <a:off x="799710" y="3047932"/>
            <a:ext cx="36037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{</a:t>
            </a:r>
          </a:p>
          <a:p>
            <a:r>
              <a:rPr lang="en-US" sz="2400" dirty="0"/>
              <a:t>  "</a:t>
            </a:r>
            <a:r>
              <a:rPr lang="en-US" sz="2400" dirty="0" err="1"/>
              <a:t>iss</a:t>
            </a:r>
            <a:r>
              <a:rPr lang="en-US" sz="2400" dirty="0"/>
              <a:t>": "</a:t>
            </a:r>
            <a:r>
              <a:rPr lang="ro-RO" sz="2400" dirty="0"/>
              <a:t>AWG</a:t>
            </a:r>
            <a:r>
              <a:rPr lang="en-US" sz="2400" dirty="0"/>
              <a:t>",</a:t>
            </a:r>
          </a:p>
          <a:p>
            <a:r>
              <a:rPr lang="en-US" sz="2400" dirty="0"/>
              <a:t>  "sub": “SHD",</a:t>
            </a:r>
          </a:p>
          <a:p>
            <a:r>
              <a:rPr lang="ro-RO" sz="2400" dirty="0"/>
              <a:t>  </a:t>
            </a:r>
            <a:r>
              <a:rPr lang="en-US" sz="2400" dirty="0"/>
              <a:t>"</a:t>
            </a:r>
            <a:r>
              <a:rPr lang="en-US" sz="2400" dirty="0" err="1"/>
              <a:t>aud</a:t>
            </a:r>
            <a:r>
              <a:rPr lang="en-US" sz="2400" dirty="0"/>
              <a:t>": „WNG “,</a:t>
            </a:r>
          </a:p>
          <a:p>
            <a:r>
              <a:rPr lang="en-US" sz="2400" dirty="0"/>
              <a:t>   “policy”: {</a:t>
            </a:r>
          </a:p>
          <a:p>
            <a:r>
              <a:rPr lang="en-US" sz="2400" dirty="0"/>
              <a:t>       “AWG-123”: “Allow”</a:t>
            </a:r>
          </a:p>
          <a:p>
            <a:r>
              <a:rPr lang="en-US" sz="2400" dirty="0"/>
              <a:t>    }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07240-43CE-40C2-8473-7EA47634F15F}"/>
              </a:ext>
            </a:extLst>
          </p:cNvPr>
          <p:cNvSpPr txBox="1"/>
          <p:nvPr/>
        </p:nvSpPr>
        <p:spPr>
          <a:xfrm>
            <a:off x="6324600" y="4544754"/>
            <a:ext cx="4792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Warehouse NG verifies signature</a:t>
            </a:r>
            <a:br>
              <a:rPr lang="en-US" dirty="0"/>
            </a:br>
            <a:r>
              <a:rPr lang="en-US" dirty="0"/>
              <a:t>- Checks audience is WNG</a:t>
            </a:r>
          </a:p>
          <a:p>
            <a:r>
              <a:rPr lang="en-US" dirty="0"/>
              <a:t>- Checks sub from Bearer is sub from </a:t>
            </a:r>
            <a:r>
              <a:rPr lang="en-US" dirty="0" err="1"/>
              <a:t>DelegationEvidence</a:t>
            </a:r>
            <a:endParaRPr lang="en-US" dirty="0"/>
          </a:p>
          <a:p>
            <a:r>
              <a:rPr lang="en-US" dirty="0"/>
              <a:t>- Checks the policy</a:t>
            </a:r>
            <a:br>
              <a:rPr lang="en-US" dirty="0"/>
            </a:b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D83B5-D978-4A9E-8883-86D866725D1F}"/>
              </a:ext>
            </a:extLst>
          </p:cNvPr>
          <p:cNvGrpSpPr/>
          <p:nvPr/>
        </p:nvGrpSpPr>
        <p:grpSpPr>
          <a:xfrm>
            <a:off x="3941874" y="2707832"/>
            <a:ext cx="8352773" cy="1384995"/>
            <a:chOff x="3941874" y="2707832"/>
            <a:chExt cx="8352773" cy="138499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467FBB-C5F0-404A-A36E-80AC8929BC60}"/>
                </a:ext>
              </a:extLst>
            </p:cNvPr>
            <p:cNvSpPr txBox="1"/>
            <p:nvPr/>
          </p:nvSpPr>
          <p:spPr>
            <a:xfrm>
              <a:off x="3941874" y="2707832"/>
              <a:ext cx="83527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POST</a:t>
              </a:r>
              <a:r>
                <a:rPr lang="ro-RO" sz="2200" dirty="0"/>
                <a:t> /</a:t>
              </a:r>
              <a:r>
                <a:rPr lang="en-US" sz="2200" dirty="0"/>
                <a:t>pickups/AWG-123</a:t>
              </a:r>
            </a:p>
            <a:p>
              <a:r>
                <a:rPr lang="en-US" sz="2200" dirty="0"/>
                <a:t>Authorization: Bearer </a:t>
              </a:r>
              <a:r>
                <a:rPr lang="ro-RO" sz="2200" dirty="0">
                  <a:solidFill>
                    <a:srgbClr val="00B0F0"/>
                  </a:solidFill>
                </a:rPr>
                <a:t>aQm0xM0</a:t>
              </a:r>
              <a:r>
                <a:rPr lang="ro-RO" sz="2200" dirty="0"/>
                <a:t>.</a:t>
              </a:r>
              <a:r>
                <a:rPr lang="ro-RO" sz="2200" dirty="0">
                  <a:solidFill>
                    <a:srgbClr val="C00000"/>
                  </a:solidFill>
                </a:rPr>
                <a:t>UpvZEFnTUJBQU</a:t>
              </a:r>
              <a:r>
                <a:rPr lang="ro-RO" sz="2200" dirty="0"/>
                <a:t>.</a:t>
              </a:r>
              <a:r>
                <a:rPr lang="ro-RO" sz="2200" dirty="0">
                  <a:solidFill>
                    <a:srgbClr val="7030A0"/>
                  </a:solidFill>
                </a:rPr>
                <a:t>GpCQmd</a:t>
              </a:r>
              <a:endParaRPr lang="en-US" sz="2200" dirty="0">
                <a:solidFill>
                  <a:srgbClr val="7030A0"/>
                </a:solidFill>
              </a:endParaRPr>
            </a:p>
            <a:p>
              <a:r>
                <a:rPr lang="en-US" sz="2200" dirty="0" err="1"/>
                <a:t>DelegationEvidence</a:t>
              </a:r>
              <a:r>
                <a:rPr lang="en-US" sz="2200" dirty="0"/>
                <a:t>: </a:t>
              </a:r>
              <a:r>
                <a:rPr lang="en-US" sz="2200" dirty="0">
                  <a:solidFill>
                    <a:srgbClr val="00B0F0"/>
                  </a:solidFill>
                </a:rPr>
                <a:t>m9MN9</a:t>
              </a:r>
              <a:r>
                <a:rPr lang="ro-RO" sz="2200" dirty="0"/>
                <a:t>.</a:t>
              </a:r>
              <a:r>
                <a:rPr lang="ro-RO" sz="2200" dirty="0">
                  <a:solidFill>
                    <a:srgbClr val="C00000"/>
                  </a:solidFill>
                </a:rPr>
                <a:t>U</a:t>
              </a:r>
              <a:r>
                <a:rPr lang="en-US" sz="2200" dirty="0">
                  <a:solidFill>
                    <a:srgbClr val="C00000"/>
                  </a:solidFill>
                </a:rPr>
                <a:t>kdSiA0s9</a:t>
              </a:r>
              <a:r>
                <a:rPr lang="ro-RO" sz="2200" dirty="0">
                  <a:solidFill>
                    <a:srgbClr val="C00000"/>
                  </a:solidFill>
                </a:rPr>
                <a:t>B</a:t>
              </a:r>
              <a:r>
                <a:rPr lang="ro-RO" sz="2200" dirty="0"/>
                <a:t>.</a:t>
              </a:r>
              <a:r>
                <a:rPr lang="en-US" sz="2200" dirty="0" err="1">
                  <a:solidFill>
                    <a:srgbClr val="7030A0"/>
                  </a:solidFill>
                </a:rPr>
                <a:t>EasdGDmd</a:t>
              </a:r>
              <a:endParaRPr lang="en-US" sz="2200" dirty="0">
                <a:solidFill>
                  <a:srgbClr val="7030A0"/>
                </a:solidFill>
              </a:endParaRPr>
            </a:p>
            <a:p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8A71D61-28FF-47B4-9429-1B6A0B0945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1834" y="2861540"/>
              <a:ext cx="919686" cy="0"/>
            </a:xfrm>
            <a:prstGeom prst="straightConnector1">
              <a:avLst/>
            </a:prstGeom>
            <a:ln w="3810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2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0449" y="634909"/>
            <a:ext cx="103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EA9E0"/>
                </a:solidFill>
              </a:rPr>
              <a:t>Extending Identity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9792" y="2323260"/>
            <a:ext cx="10309562" cy="241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Identify extension points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Some implementations will be replaced, others reused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2600" dirty="0"/>
              <a:t>Identity Server uses pipeline processing similar to .Net Core request pipeline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2041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7B9DED-C141-4AF2-BC19-96A958CAD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6693"/>
            <a:ext cx="9144000" cy="1907406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8689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0449" y="634909"/>
            <a:ext cx="103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EA9E0"/>
                </a:solidFill>
              </a:rPr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9792" y="2323260"/>
            <a:ext cx="10309562" cy="241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Use PKI to scale confidentiality, integrity and non-repudiation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Use OAuth to delegate authorization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Combine OAuth and PKI to enable data-sharing for organizations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Identity Server is closed for modification and open for extension</a:t>
            </a:r>
          </a:p>
        </p:txBody>
      </p:sp>
    </p:spTree>
    <p:extLst>
      <p:ext uri="{BB962C8B-B14F-4D97-AF65-F5344CB8AC3E}">
        <p14:creationId xmlns:p14="http://schemas.microsoft.com/office/powerpoint/2010/main" val="7117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0449" y="634909"/>
            <a:ext cx="103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EA9E0"/>
                </a:solidFill>
              </a:rPr>
              <a:t>Materials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9792" y="2323260"/>
            <a:ext cx="10309562" cy="1905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hlinkClick r:id="rId3"/>
              </a:rPr>
              <a:t>https://www.ishareworks.org/en/ishare-developers</a:t>
            </a:r>
            <a:endParaRPr lang="en-US" sz="26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Free Book: </a:t>
            </a:r>
            <a:r>
              <a:rPr lang="en-US" sz="2600" i="1" dirty="0"/>
              <a:t>Cryptography in .NET Succinctly, Stephen Haunts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hlinkClick r:id="rId4"/>
              </a:rPr>
              <a:t>https://pki-tutorial.readthedocs.io/en/latest/index.html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9960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7B9DED-C141-4AF2-BC19-96A958CAD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6693"/>
            <a:ext cx="9144000" cy="1907406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F572929-54B0-4759-9AE3-B7AF376F3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9584"/>
            <a:ext cx="9144000" cy="428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Arial"/>
              </a:rPr>
              <a:t>adrian.Iftode@maxcode.net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6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7932" y="414338"/>
            <a:ext cx="1066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EA9E0"/>
                </a:solidFill>
              </a:rPr>
              <a:t>Integrity &amp; Authenticity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D06C5C2-A4FE-4354-9975-9A0EA2872638}"/>
              </a:ext>
            </a:extLst>
          </p:cNvPr>
          <p:cNvGrpSpPr/>
          <p:nvPr/>
        </p:nvGrpSpPr>
        <p:grpSpPr>
          <a:xfrm>
            <a:off x="2302333" y="4335149"/>
            <a:ext cx="9341258" cy="1434209"/>
            <a:chOff x="2627453" y="4619629"/>
            <a:chExt cx="9341258" cy="143420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DEEE14D-7198-4324-8794-B9B749E97187}"/>
                </a:ext>
              </a:extLst>
            </p:cNvPr>
            <p:cNvSpPr/>
            <p:nvPr/>
          </p:nvSpPr>
          <p:spPr>
            <a:xfrm>
              <a:off x="2627453" y="4698512"/>
              <a:ext cx="8996496" cy="336676"/>
            </a:xfrm>
            <a:custGeom>
              <a:avLst/>
              <a:gdLst>
                <a:gd name="connsiteX0" fmla="*/ 0 w 10430867"/>
                <a:gd name="connsiteY0" fmla="*/ 93602 h 561599"/>
                <a:gd name="connsiteX1" fmla="*/ 93602 w 10430867"/>
                <a:gd name="connsiteY1" fmla="*/ 0 h 561599"/>
                <a:gd name="connsiteX2" fmla="*/ 10337265 w 10430867"/>
                <a:gd name="connsiteY2" fmla="*/ 0 h 561599"/>
                <a:gd name="connsiteX3" fmla="*/ 10430867 w 10430867"/>
                <a:gd name="connsiteY3" fmla="*/ 93602 h 561599"/>
                <a:gd name="connsiteX4" fmla="*/ 10430867 w 10430867"/>
                <a:gd name="connsiteY4" fmla="*/ 467997 h 561599"/>
                <a:gd name="connsiteX5" fmla="*/ 10337265 w 10430867"/>
                <a:gd name="connsiteY5" fmla="*/ 561599 h 561599"/>
                <a:gd name="connsiteX6" fmla="*/ 93602 w 10430867"/>
                <a:gd name="connsiteY6" fmla="*/ 561599 h 561599"/>
                <a:gd name="connsiteX7" fmla="*/ 0 w 10430867"/>
                <a:gd name="connsiteY7" fmla="*/ 467997 h 561599"/>
                <a:gd name="connsiteX8" fmla="*/ 0 w 10430867"/>
                <a:gd name="connsiteY8" fmla="*/ 93602 h 56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30867" h="561599">
                  <a:moveTo>
                    <a:pt x="0" y="93602"/>
                  </a:moveTo>
                  <a:cubicBezTo>
                    <a:pt x="0" y="41907"/>
                    <a:pt x="41907" y="0"/>
                    <a:pt x="93602" y="0"/>
                  </a:cubicBezTo>
                  <a:lnTo>
                    <a:pt x="10337265" y="0"/>
                  </a:lnTo>
                  <a:cubicBezTo>
                    <a:pt x="10388960" y="0"/>
                    <a:pt x="10430867" y="41907"/>
                    <a:pt x="10430867" y="93602"/>
                  </a:cubicBezTo>
                  <a:lnTo>
                    <a:pt x="10430867" y="467997"/>
                  </a:lnTo>
                  <a:cubicBezTo>
                    <a:pt x="10430867" y="519692"/>
                    <a:pt x="10388960" y="561599"/>
                    <a:pt x="10337265" y="561599"/>
                  </a:cubicBezTo>
                  <a:lnTo>
                    <a:pt x="93602" y="561599"/>
                  </a:lnTo>
                  <a:cubicBezTo>
                    <a:pt x="41907" y="561599"/>
                    <a:pt x="0" y="519692"/>
                    <a:pt x="0" y="467997"/>
                  </a:cubicBezTo>
                  <a:lnTo>
                    <a:pt x="0" y="93602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55" tIns="118855" rIns="118855" bIns="11885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Decrypts the encrypted session key with his private key (RSA)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21CF1E-F20A-45E4-9246-00DA93406B01}"/>
                </a:ext>
              </a:extLst>
            </p:cNvPr>
            <p:cNvSpPr/>
            <p:nvPr/>
          </p:nvSpPr>
          <p:spPr>
            <a:xfrm>
              <a:off x="2627453" y="5178762"/>
              <a:ext cx="8996496" cy="336676"/>
            </a:xfrm>
            <a:custGeom>
              <a:avLst/>
              <a:gdLst>
                <a:gd name="connsiteX0" fmla="*/ 0 w 10430867"/>
                <a:gd name="connsiteY0" fmla="*/ 93602 h 561599"/>
                <a:gd name="connsiteX1" fmla="*/ 93602 w 10430867"/>
                <a:gd name="connsiteY1" fmla="*/ 0 h 561599"/>
                <a:gd name="connsiteX2" fmla="*/ 10337265 w 10430867"/>
                <a:gd name="connsiteY2" fmla="*/ 0 h 561599"/>
                <a:gd name="connsiteX3" fmla="*/ 10430867 w 10430867"/>
                <a:gd name="connsiteY3" fmla="*/ 93602 h 561599"/>
                <a:gd name="connsiteX4" fmla="*/ 10430867 w 10430867"/>
                <a:gd name="connsiteY4" fmla="*/ 467997 h 561599"/>
                <a:gd name="connsiteX5" fmla="*/ 10337265 w 10430867"/>
                <a:gd name="connsiteY5" fmla="*/ 561599 h 561599"/>
                <a:gd name="connsiteX6" fmla="*/ 93602 w 10430867"/>
                <a:gd name="connsiteY6" fmla="*/ 561599 h 561599"/>
                <a:gd name="connsiteX7" fmla="*/ 0 w 10430867"/>
                <a:gd name="connsiteY7" fmla="*/ 467997 h 561599"/>
                <a:gd name="connsiteX8" fmla="*/ 0 w 10430867"/>
                <a:gd name="connsiteY8" fmla="*/ 93602 h 56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30867" h="561599">
                  <a:moveTo>
                    <a:pt x="0" y="93602"/>
                  </a:moveTo>
                  <a:cubicBezTo>
                    <a:pt x="0" y="41907"/>
                    <a:pt x="41907" y="0"/>
                    <a:pt x="93602" y="0"/>
                  </a:cubicBezTo>
                  <a:lnTo>
                    <a:pt x="10337265" y="0"/>
                  </a:lnTo>
                  <a:cubicBezTo>
                    <a:pt x="10388960" y="0"/>
                    <a:pt x="10430867" y="41907"/>
                    <a:pt x="10430867" y="93602"/>
                  </a:cubicBezTo>
                  <a:lnTo>
                    <a:pt x="10430867" y="467997"/>
                  </a:lnTo>
                  <a:cubicBezTo>
                    <a:pt x="10430867" y="519692"/>
                    <a:pt x="10388960" y="561599"/>
                    <a:pt x="10337265" y="561599"/>
                  </a:cubicBezTo>
                  <a:lnTo>
                    <a:pt x="93602" y="561599"/>
                  </a:lnTo>
                  <a:cubicBezTo>
                    <a:pt x="41907" y="561599"/>
                    <a:pt x="0" y="519692"/>
                    <a:pt x="0" y="467997"/>
                  </a:cubicBezTo>
                  <a:lnTo>
                    <a:pt x="0" y="93602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55" tIns="118855" rIns="118855" bIns="11885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Authenticates the encrypted message with the session key (HMAC)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7855518-7593-4B74-895D-9C45C1E3B5F2}"/>
                </a:ext>
              </a:extLst>
            </p:cNvPr>
            <p:cNvSpPr/>
            <p:nvPr/>
          </p:nvSpPr>
          <p:spPr>
            <a:xfrm>
              <a:off x="2627453" y="5717162"/>
              <a:ext cx="8996496" cy="336676"/>
            </a:xfrm>
            <a:custGeom>
              <a:avLst/>
              <a:gdLst>
                <a:gd name="connsiteX0" fmla="*/ 0 w 10430867"/>
                <a:gd name="connsiteY0" fmla="*/ 93602 h 561599"/>
                <a:gd name="connsiteX1" fmla="*/ 93602 w 10430867"/>
                <a:gd name="connsiteY1" fmla="*/ 0 h 561599"/>
                <a:gd name="connsiteX2" fmla="*/ 10337265 w 10430867"/>
                <a:gd name="connsiteY2" fmla="*/ 0 h 561599"/>
                <a:gd name="connsiteX3" fmla="*/ 10430867 w 10430867"/>
                <a:gd name="connsiteY3" fmla="*/ 93602 h 561599"/>
                <a:gd name="connsiteX4" fmla="*/ 10430867 w 10430867"/>
                <a:gd name="connsiteY4" fmla="*/ 467997 h 561599"/>
                <a:gd name="connsiteX5" fmla="*/ 10337265 w 10430867"/>
                <a:gd name="connsiteY5" fmla="*/ 561599 h 561599"/>
                <a:gd name="connsiteX6" fmla="*/ 93602 w 10430867"/>
                <a:gd name="connsiteY6" fmla="*/ 561599 h 561599"/>
                <a:gd name="connsiteX7" fmla="*/ 0 w 10430867"/>
                <a:gd name="connsiteY7" fmla="*/ 467997 h 561599"/>
                <a:gd name="connsiteX8" fmla="*/ 0 w 10430867"/>
                <a:gd name="connsiteY8" fmla="*/ 93602 h 56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30867" h="561599">
                  <a:moveTo>
                    <a:pt x="0" y="93602"/>
                  </a:moveTo>
                  <a:cubicBezTo>
                    <a:pt x="0" y="41907"/>
                    <a:pt x="41907" y="0"/>
                    <a:pt x="93602" y="0"/>
                  </a:cubicBezTo>
                  <a:lnTo>
                    <a:pt x="10337265" y="0"/>
                  </a:lnTo>
                  <a:cubicBezTo>
                    <a:pt x="10388960" y="0"/>
                    <a:pt x="10430867" y="41907"/>
                    <a:pt x="10430867" y="93602"/>
                  </a:cubicBezTo>
                  <a:lnTo>
                    <a:pt x="10430867" y="467997"/>
                  </a:lnTo>
                  <a:cubicBezTo>
                    <a:pt x="10430867" y="519692"/>
                    <a:pt x="10388960" y="561599"/>
                    <a:pt x="10337265" y="561599"/>
                  </a:cubicBezTo>
                  <a:lnTo>
                    <a:pt x="93602" y="561599"/>
                  </a:lnTo>
                  <a:cubicBezTo>
                    <a:pt x="41907" y="561599"/>
                    <a:pt x="0" y="519692"/>
                    <a:pt x="0" y="467997"/>
                  </a:cubicBezTo>
                  <a:lnTo>
                    <a:pt x="0" y="93602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55" tIns="118855" rIns="118855" bIns="11885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Decrypts the message with the session key (AES)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BFA43D1-E6D8-46F6-9131-5DC42A6139E1}"/>
                </a:ext>
              </a:extLst>
            </p:cNvPr>
            <p:cNvSpPr/>
            <p:nvPr/>
          </p:nvSpPr>
          <p:spPr>
            <a:xfrm>
              <a:off x="11509491" y="4619629"/>
              <a:ext cx="459220" cy="459220"/>
            </a:xfrm>
            <a:prstGeom prst="ellipse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6CC803-4834-4155-9352-F727FD0DCFC4}"/>
              </a:ext>
            </a:extLst>
          </p:cNvPr>
          <p:cNvGrpSpPr/>
          <p:nvPr/>
        </p:nvGrpSpPr>
        <p:grpSpPr>
          <a:xfrm>
            <a:off x="802913" y="1374382"/>
            <a:ext cx="9023994" cy="2557253"/>
            <a:chOff x="802913" y="1374382"/>
            <a:chExt cx="9023994" cy="2557253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1B2809-6F1A-4C07-B953-575898CAF84F}"/>
                </a:ext>
              </a:extLst>
            </p:cNvPr>
            <p:cNvSpPr/>
            <p:nvPr/>
          </p:nvSpPr>
          <p:spPr>
            <a:xfrm>
              <a:off x="1193083" y="1374383"/>
              <a:ext cx="8633824" cy="336676"/>
            </a:xfrm>
            <a:custGeom>
              <a:avLst/>
              <a:gdLst>
                <a:gd name="connsiteX0" fmla="*/ 0 w 10430867"/>
                <a:gd name="connsiteY0" fmla="*/ 93602 h 561599"/>
                <a:gd name="connsiteX1" fmla="*/ 93602 w 10430867"/>
                <a:gd name="connsiteY1" fmla="*/ 0 h 561599"/>
                <a:gd name="connsiteX2" fmla="*/ 10337265 w 10430867"/>
                <a:gd name="connsiteY2" fmla="*/ 0 h 561599"/>
                <a:gd name="connsiteX3" fmla="*/ 10430867 w 10430867"/>
                <a:gd name="connsiteY3" fmla="*/ 93602 h 561599"/>
                <a:gd name="connsiteX4" fmla="*/ 10430867 w 10430867"/>
                <a:gd name="connsiteY4" fmla="*/ 467997 h 561599"/>
                <a:gd name="connsiteX5" fmla="*/ 10337265 w 10430867"/>
                <a:gd name="connsiteY5" fmla="*/ 561599 h 561599"/>
                <a:gd name="connsiteX6" fmla="*/ 93602 w 10430867"/>
                <a:gd name="connsiteY6" fmla="*/ 561599 h 561599"/>
                <a:gd name="connsiteX7" fmla="*/ 0 w 10430867"/>
                <a:gd name="connsiteY7" fmla="*/ 467997 h 561599"/>
                <a:gd name="connsiteX8" fmla="*/ 0 w 10430867"/>
                <a:gd name="connsiteY8" fmla="*/ 93602 h 56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30867" h="561599">
                  <a:moveTo>
                    <a:pt x="0" y="93602"/>
                  </a:moveTo>
                  <a:cubicBezTo>
                    <a:pt x="0" y="41907"/>
                    <a:pt x="41907" y="0"/>
                    <a:pt x="93602" y="0"/>
                  </a:cubicBezTo>
                  <a:lnTo>
                    <a:pt x="10337265" y="0"/>
                  </a:lnTo>
                  <a:cubicBezTo>
                    <a:pt x="10388960" y="0"/>
                    <a:pt x="10430867" y="41907"/>
                    <a:pt x="10430867" y="93602"/>
                  </a:cubicBezTo>
                  <a:lnTo>
                    <a:pt x="10430867" y="467997"/>
                  </a:lnTo>
                  <a:cubicBezTo>
                    <a:pt x="10430867" y="519692"/>
                    <a:pt x="10388960" y="561599"/>
                    <a:pt x="10337265" y="561599"/>
                  </a:cubicBezTo>
                  <a:lnTo>
                    <a:pt x="93602" y="561599"/>
                  </a:lnTo>
                  <a:cubicBezTo>
                    <a:pt x="41907" y="561599"/>
                    <a:pt x="0" y="519692"/>
                    <a:pt x="0" y="467997"/>
                  </a:cubicBezTo>
                  <a:lnTo>
                    <a:pt x="0" y="936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55" tIns="118855" rIns="118855" bIns="11885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Generates session key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257490D-7459-463B-AEC9-AD2B8655107A}"/>
                </a:ext>
              </a:extLst>
            </p:cNvPr>
            <p:cNvSpPr/>
            <p:nvPr/>
          </p:nvSpPr>
          <p:spPr>
            <a:xfrm>
              <a:off x="1193082" y="1897841"/>
              <a:ext cx="8633825" cy="336676"/>
            </a:xfrm>
            <a:custGeom>
              <a:avLst/>
              <a:gdLst>
                <a:gd name="connsiteX0" fmla="*/ 0 w 10430867"/>
                <a:gd name="connsiteY0" fmla="*/ 93602 h 561599"/>
                <a:gd name="connsiteX1" fmla="*/ 93602 w 10430867"/>
                <a:gd name="connsiteY1" fmla="*/ 0 h 561599"/>
                <a:gd name="connsiteX2" fmla="*/ 10337265 w 10430867"/>
                <a:gd name="connsiteY2" fmla="*/ 0 h 561599"/>
                <a:gd name="connsiteX3" fmla="*/ 10430867 w 10430867"/>
                <a:gd name="connsiteY3" fmla="*/ 93602 h 561599"/>
                <a:gd name="connsiteX4" fmla="*/ 10430867 w 10430867"/>
                <a:gd name="connsiteY4" fmla="*/ 467997 h 561599"/>
                <a:gd name="connsiteX5" fmla="*/ 10337265 w 10430867"/>
                <a:gd name="connsiteY5" fmla="*/ 561599 h 561599"/>
                <a:gd name="connsiteX6" fmla="*/ 93602 w 10430867"/>
                <a:gd name="connsiteY6" fmla="*/ 561599 h 561599"/>
                <a:gd name="connsiteX7" fmla="*/ 0 w 10430867"/>
                <a:gd name="connsiteY7" fmla="*/ 467997 h 561599"/>
                <a:gd name="connsiteX8" fmla="*/ 0 w 10430867"/>
                <a:gd name="connsiteY8" fmla="*/ 93602 h 56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30867" h="561599">
                  <a:moveTo>
                    <a:pt x="0" y="93602"/>
                  </a:moveTo>
                  <a:cubicBezTo>
                    <a:pt x="0" y="41907"/>
                    <a:pt x="41907" y="0"/>
                    <a:pt x="93602" y="0"/>
                  </a:cubicBezTo>
                  <a:lnTo>
                    <a:pt x="10337265" y="0"/>
                  </a:lnTo>
                  <a:cubicBezTo>
                    <a:pt x="10388960" y="0"/>
                    <a:pt x="10430867" y="41907"/>
                    <a:pt x="10430867" y="93602"/>
                  </a:cubicBezTo>
                  <a:lnTo>
                    <a:pt x="10430867" y="467997"/>
                  </a:lnTo>
                  <a:cubicBezTo>
                    <a:pt x="10430867" y="519692"/>
                    <a:pt x="10388960" y="561599"/>
                    <a:pt x="10337265" y="561599"/>
                  </a:cubicBezTo>
                  <a:lnTo>
                    <a:pt x="93602" y="561599"/>
                  </a:lnTo>
                  <a:cubicBezTo>
                    <a:pt x="41907" y="561599"/>
                    <a:pt x="0" y="519692"/>
                    <a:pt x="0" y="467997"/>
                  </a:cubicBezTo>
                  <a:lnTo>
                    <a:pt x="0" y="936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55" tIns="118855" rIns="118855" bIns="11885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Encrypts it with Bob’s public key (RSA)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ADCF42-6A99-42C2-9FFF-9061286A0356}"/>
                </a:ext>
              </a:extLst>
            </p:cNvPr>
            <p:cNvSpPr/>
            <p:nvPr/>
          </p:nvSpPr>
          <p:spPr>
            <a:xfrm>
              <a:off x="1193082" y="2449617"/>
              <a:ext cx="8633825" cy="336676"/>
            </a:xfrm>
            <a:custGeom>
              <a:avLst/>
              <a:gdLst>
                <a:gd name="connsiteX0" fmla="*/ 0 w 10430867"/>
                <a:gd name="connsiteY0" fmla="*/ 93602 h 561599"/>
                <a:gd name="connsiteX1" fmla="*/ 93602 w 10430867"/>
                <a:gd name="connsiteY1" fmla="*/ 0 h 561599"/>
                <a:gd name="connsiteX2" fmla="*/ 10337265 w 10430867"/>
                <a:gd name="connsiteY2" fmla="*/ 0 h 561599"/>
                <a:gd name="connsiteX3" fmla="*/ 10430867 w 10430867"/>
                <a:gd name="connsiteY3" fmla="*/ 93602 h 561599"/>
                <a:gd name="connsiteX4" fmla="*/ 10430867 w 10430867"/>
                <a:gd name="connsiteY4" fmla="*/ 467997 h 561599"/>
                <a:gd name="connsiteX5" fmla="*/ 10337265 w 10430867"/>
                <a:gd name="connsiteY5" fmla="*/ 561599 h 561599"/>
                <a:gd name="connsiteX6" fmla="*/ 93602 w 10430867"/>
                <a:gd name="connsiteY6" fmla="*/ 561599 h 561599"/>
                <a:gd name="connsiteX7" fmla="*/ 0 w 10430867"/>
                <a:gd name="connsiteY7" fmla="*/ 467997 h 561599"/>
                <a:gd name="connsiteX8" fmla="*/ 0 w 10430867"/>
                <a:gd name="connsiteY8" fmla="*/ 93602 h 56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30867" h="561599">
                  <a:moveTo>
                    <a:pt x="0" y="93602"/>
                  </a:moveTo>
                  <a:cubicBezTo>
                    <a:pt x="0" y="41907"/>
                    <a:pt x="41907" y="0"/>
                    <a:pt x="93602" y="0"/>
                  </a:cubicBezTo>
                  <a:lnTo>
                    <a:pt x="10337265" y="0"/>
                  </a:lnTo>
                  <a:cubicBezTo>
                    <a:pt x="10388960" y="0"/>
                    <a:pt x="10430867" y="41907"/>
                    <a:pt x="10430867" y="93602"/>
                  </a:cubicBezTo>
                  <a:lnTo>
                    <a:pt x="10430867" y="467997"/>
                  </a:lnTo>
                  <a:cubicBezTo>
                    <a:pt x="10430867" y="519692"/>
                    <a:pt x="10388960" y="561599"/>
                    <a:pt x="10337265" y="561599"/>
                  </a:cubicBezTo>
                  <a:lnTo>
                    <a:pt x="93602" y="561599"/>
                  </a:lnTo>
                  <a:cubicBezTo>
                    <a:pt x="41907" y="561599"/>
                    <a:pt x="0" y="519692"/>
                    <a:pt x="0" y="467997"/>
                  </a:cubicBezTo>
                  <a:lnTo>
                    <a:pt x="0" y="936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55" tIns="118855" rIns="118855" bIns="11885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Encrypts the message with the session key (AES)</a:t>
              </a: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F242B7-3F64-4812-868A-A0E4DA764385}"/>
                </a:ext>
              </a:extLst>
            </p:cNvPr>
            <p:cNvSpPr/>
            <p:nvPr/>
          </p:nvSpPr>
          <p:spPr>
            <a:xfrm>
              <a:off x="1193080" y="3022288"/>
              <a:ext cx="8633825" cy="336676"/>
            </a:xfrm>
            <a:custGeom>
              <a:avLst/>
              <a:gdLst>
                <a:gd name="connsiteX0" fmla="*/ 0 w 10430867"/>
                <a:gd name="connsiteY0" fmla="*/ 93602 h 561599"/>
                <a:gd name="connsiteX1" fmla="*/ 93602 w 10430867"/>
                <a:gd name="connsiteY1" fmla="*/ 0 h 561599"/>
                <a:gd name="connsiteX2" fmla="*/ 10337265 w 10430867"/>
                <a:gd name="connsiteY2" fmla="*/ 0 h 561599"/>
                <a:gd name="connsiteX3" fmla="*/ 10430867 w 10430867"/>
                <a:gd name="connsiteY3" fmla="*/ 93602 h 561599"/>
                <a:gd name="connsiteX4" fmla="*/ 10430867 w 10430867"/>
                <a:gd name="connsiteY4" fmla="*/ 467997 h 561599"/>
                <a:gd name="connsiteX5" fmla="*/ 10337265 w 10430867"/>
                <a:gd name="connsiteY5" fmla="*/ 561599 h 561599"/>
                <a:gd name="connsiteX6" fmla="*/ 93602 w 10430867"/>
                <a:gd name="connsiteY6" fmla="*/ 561599 h 561599"/>
                <a:gd name="connsiteX7" fmla="*/ 0 w 10430867"/>
                <a:gd name="connsiteY7" fmla="*/ 467997 h 561599"/>
                <a:gd name="connsiteX8" fmla="*/ 0 w 10430867"/>
                <a:gd name="connsiteY8" fmla="*/ 93602 h 56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30867" h="561599">
                  <a:moveTo>
                    <a:pt x="0" y="93602"/>
                  </a:moveTo>
                  <a:cubicBezTo>
                    <a:pt x="0" y="41907"/>
                    <a:pt x="41907" y="0"/>
                    <a:pt x="93602" y="0"/>
                  </a:cubicBezTo>
                  <a:lnTo>
                    <a:pt x="10337265" y="0"/>
                  </a:lnTo>
                  <a:cubicBezTo>
                    <a:pt x="10388960" y="0"/>
                    <a:pt x="10430867" y="41907"/>
                    <a:pt x="10430867" y="93602"/>
                  </a:cubicBezTo>
                  <a:lnTo>
                    <a:pt x="10430867" y="467997"/>
                  </a:lnTo>
                  <a:cubicBezTo>
                    <a:pt x="10430867" y="519692"/>
                    <a:pt x="10388960" y="561599"/>
                    <a:pt x="10337265" y="561599"/>
                  </a:cubicBezTo>
                  <a:lnTo>
                    <a:pt x="93602" y="561599"/>
                  </a:lnTo>
                  <a:cubicBezTo>
                    <a:pt x="41907" y="561599"/>
                    <a:pt x="0" y="519692"/>
                    <a:pt x="0" y="467997"/>
                  </a:cubicBezTo>
                  <a:lnTo>
                    <a:pt x="0" y="936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55" tIns="118855" rIns="118855" bIns="11885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Authenticates the encrypted message with the session key (HMAC)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5DC13F0-AEE7-4AA0-8A7D-CDD77DF8F2E0}"/>
                </a:ext>
              </a:extLst>
            </p:cNvPr>
            <p:cNvSpPr/>
            <p:nvPr/>
          </p:nvSpPr>
          <p:spPr>
            <a:xfrm>
              <a:off x="1193080" y="3594959"/>
              <a:ext cx="8633825" cy="336676"/>
            </a:xfrm>
            <a:custGeom>
              <a:avLst/>
              <a:gdLst>
                <a:gd name="connsiteX0" fmla="*/ 0 w 10430867"/>
                <a:gd name="connsiteY0" fmla="*/ 93602 h 561599"/>
                <a:gd name="connsiteX1" fmla="*/ 93602 w 10430867"/>
                <a:gd name="connsiteY1" fmla="*/ 0 h 561599"/>
                <a:gd name="connsiteX2" fmla="*/ 10337265 w 10430867"/>
                <a:gd name="connsiteY2" fmla="*/ 0 h 561599"/>
                <a:gd name="connsiteX3" fmla="*/ 10430867 w 10430867"/>
                <a:gd name="connsiteY3" fmla="*/ 93602 h 561599"/>
                <a:gd name="connsiteX4" fmla="*/ 10430867 w 10430867"/>
                <a:gd name="connsiteY4" fmla="*/ 467997 h 561599"/>
                <a:gd name="connsiteX5" fmla="*/ 10337265 w 10430867"/>
                <a:gd name="connsiteY5" fmla="*/ 561599 h 561599"/>
                <a:gd name="connsiteX6" fmla="*/ 93602 w 10430867"/>
                <a:gd name="connsiteY6" fmla="*/ 561599 h 561599"/>
                <a:gd name="connsiteX7" fmla="*/ 0 w 10430867"/>
                <a:gd name="connsiteY7" fmla="*/ 467997 h 561599"/>
                <a:gd name="connsiteX8" fmla="*/ 0 w 10430867"/>
                <a:gd name="connsiteY8" fmla="*/ 93602 h 56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30867" h="561599">
                  <a:moveTo>
                    <a:pt x="0" y="93602"/>
                  </a:moveTo>
                  <a:cubicBezTo>
                    <a:pt x="0" y="41907"/>
                    <a:pt x="41907" y="0"/>
                    <a:pt x="93602" y="0"/>
                  </a:cubicBezTo>
                  <a:lnTo>
                    <a:pt x="10337265" y="0"/>
                  </a:lnTo>
                  <a:cubicBezTo>
                    <a:pt x="10388960" y="0"/>
                    <a:pt x="10430867" y="41907"/>
                    <a:pt x="10430867" y="93602"/>
                  </a:cubicBezTo>
                  <a:lnTo>
                    <a:pt x="10430867" y="467997"/>
                  </a:lnTo>
                  <a:cubicBezTo>
                    <a:pt x="10430867" y="519692"/>
                    <a:pt x="10388960" y="561599"/>
                    <a:pt x="10337265" y="561599"/>
                  </a:cubicBezTo>
                  <a:lnTo>
                    <a:pt x="93602" y="561599"/>
                  </a:lnTo>
                  <a:cubicBezTo>
                    <a:pt x="41907" y="561599"/>
                    <a:pt x="0" y="519692"/>
                    <a:pt x="0" y="467997"/>
                  </a:cubicBezTo>
                  <a:lnTo>
                    <a:pt x="0" y="936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55" tIns="118855" rIns="118855" bIns="11885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Sends encrypted key, iv, encrypted message and the tag to Bob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0A0656-F21C-4FE1-B6DD-05F964880FCA}"/>
                </a:ext>
              </a:extLst>
            </p:cNvPr>
            <p:cNvSpPr/>
            <p:nvPr/>
          </p:nvSpPr>
          <p:spPr>
            <a:xfrm>
              <a:off x="802913" y="1374382"/>
              <a:ext cx="459220" cy="459220"/>
            </a:xfrm>
            <a:prstGeom prst="ellipse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1000" b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40966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7B9DED-C141-4AF2-BC19-96A958CAD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074" y="331925"/>
            <a:ext cx="10388339" cy="330038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dirty="0"/>
              <a:t>Implementing PKI based authentication with Identity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C26A8-EA65-4232-982E-8A7E86C2E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9584"/>
            <a:ext cx="9144000" cy="428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Arial"/>
              </a:rPr>
              <a:t>Adrian Iftode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2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ock Arc 8">
            <a:extLst>
              <a:ext uri="{FF2B5EF4-FFF2-40B4-BE49-F238E27FC236}">
                <a16:creationId xmlns:a16="http://schemas.microsoft.com/office/drawing/2014/main" id="{D1B576B3-3C76-4D74-8C3C-4F2E0D7240F2}"/>
              </a:ext>
            </a:extLst>
          </p:cNvPr>
          <p:cNvSpPr/>
          <p:nvPr/>
        </p:nvSpPr>
        <p:spPr>
          <a:xfrm>
            <a:off x="-3861394" y="2122444"/>
            <a:ext cx="3369025" cy="3444108"/>
          </a:xfrm>
          <a:prstGeom prst="blockArc">
            <a:avLst>
              <a:gd name="adj1" fmla="val 18900000"/>
              <a:gd name="adj2" fmla="val 2700000"/>
              <a:gd name="adj3" fmla="val 627"/>
            </a:avLst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EDA11E-AB45-4042-86C9-BB1D21748585}"/>
              </a:ext>
            </a:extLst>
          </p:cNvPr>
          <p:cNvGrpSpPr/>
          <p:nvPr/>
        </p:nvGrpSpPr>
        <p:grpSpPr>
          <a:xfrm>
            <a:off x="1726262" y="7985379"/>
            <a:ext cx="9233749" cy="638636"/>
            <a:chOff x="1057253" y="2522425"/>
            <a:chExt cx="9233749" cy="63863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0D61D28-3BB4-4DE0-BB76-0F8EFACABDFD}"/>
                </a:ext>
              </a:extLst>
            </p:cNvPr>
            <p:cNvSpPr/>
            <p:nvPr/>
          </p:nvSpPr>
          <p:spPr>
            <a:xfrm>
              <a:off x="1376571" y="2586289"/>
              <a:ext cx="8914431" cy="510909"/>
            </a:xfrm>
            <a:custGeom>
              <a:avLst/>
              <a:gdLst>
                <a:gd name="connsiteX0" fmla="*/ 0 w 8914431"/>
                <a:gd name="connsiteY0" fmla="*/ 0 h 510909"/>
                <a:gd name="connsiteX1" fmla="*/ 8914431 w 8914431"/>
                <a:gd name="connsiteY1" fmla="*/ 0 h 510909"/>
                <a:gd name="connsiteX2" fmla="*/ 8914431 w 8914431"/>
                <a:gd name="connsiteY2" fmla="*/ 510909 h 510909"/>
                <a:gd name="connsiteX3" fmla="*/ 0 w 8914431"/>
                <a:gd name="connsiteY3" fmla="*/ 510909 h 510909"/>
                <a:gd name="connsiteX4" fmla="*/ 0 w 8914431"/>
                <a:gd name="connsiteY4" fmla="*/ 0 h 5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4431" h="510909">
                  <a:moveTo>
                    <a:pt x="0" y="0"/>
                  </a:moveTo>
                  <a:lnTo>
                    <a:pt x="8914431" y="0"/>
                  </a:lnTo>
                  <a:lnTo>
                    <a:pt x="8914431" y="510909"/>
                  </a:lnTo>
                  <a:lnTo>
                    <a:pt x="0" y="510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5534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/>
                <a:t>Why do we need PKI?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61AEB2-9FBE-49EB-BBDE-D06F628A89E1}"/>
                </a:ext>
              </a:extLst>
            </p:cNvPr>
            <p:cNvSpPr/>
            <p:nvPr/>
          </p:nvSpPr>
          <p:spPr>
            <a:xfrm>
              <a:off x="1057253" y="2522425"/>
              <a:ext cx="638636" cy="638636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EA22C-AE1E-47B2-AC53-4BA911D12722}"/>
              </a:ext>
            </a:extLst>
          </p:cNvPr>
          <p:cNvGrpSpPr/>
          <p:nvPr/>
        </p:nvGrpSpPr>
        <p:grpSpPr>
          <a:xfrm>
            <a:off x="1911977" y="8751743"/>
            <a:ext cx="9048034" cy="638636"/>
            <a:chOff x="1242968" y="3288789"/>
            <a:chExt cx="9048034" cy="63863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E3F95C-C1DF-4076-8AEA-3FA09FB14731}"/>
                </a:ext>
              </a:extLst>
            </p:cNvPr>
            <p:cNvSpPr/>
            <p:nvPr/>
          </p:nvSpPr>
          <p:spPr>
            <a:xfrm>
              <a:off x="1562286" y="3352653"/>
              <a:ext cx="8728716" cy="510909"/>
            </a:xfrm>
            <a:custGeom>
              <a:avLst/>
              <a:gdLst>
                <a:gd name="connsiteX0" fmla="*/ 0 w 8728716"/>
                <a:gd name="connsiteY0" fmla="*/ 0 h 510909"/>
                <a:gd name="connsiteX1" fmla="*/ 8728716 w 8728716"/>
                <a:gd name="connsiteY1" fmla="*/ 0 h 510909"/>
                <a:gd name="connsiteX2" fmla="*/ 8728716 w 8728716"/>
                <a:gd name="connsiteY2" fmla="*/ 510909 h 510909"/>
                <a:gd name="connsiteX3" fmla="*/ 0 w 8728716"/>
                <a:gd name="connsiteY3" fmla="*/ 510909 h 510909"/>
                <a:gd name="connsiteX4" fmla="*/ 0 w 8728716"/>
                <a:gd name="connsiteY4" fmla="*/ 0 h 5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8716" h="510909">
                  <a:moveTo>
                    <a:pt x="0" y="0"/>
                  </a:moveTo>
                  <a:lnTo>
                    <a:pt x="8728716" y="0"/>
                  </a:lnTo>
                  <a:lnTo>
                    <a:pt x="8728716" y="510909"/>
                  </a:lnTo>
                  <a:lnTo>
                    <a:pt x="0" y="510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5534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/>
                <a:t>Why do we need OAuth?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33555C-C193-4451-BB56-266DA2A2D254}"/>
                </a:ext>
              </a:extLst>
            </p:cNvPr>
            <p:cNvSpPr/>
            <p:nvPr/>
          </p:nvSpPr>
          <p:spPr>
            <a:xfrm>
              <a:off x="1242968" y="3288789"/>
              <a:ext cx="638636" cy="638636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EA770A-7E12-416F-ADB5-5455B800C717}"/>
              </a:ext>
            </a:extLst>
          </p:cNvPr>
          <p:cNvGrpSpPr/>
          <p:nvPr/>
        </p:nvGrpSpPr>
        <p:grpSpPr>
          <a:xfrm>
            <a:off x="1726262" y="9518106"/>
            <a:ext cx="9233749" cy="638636"/>
            <a:chOff x="1057253" y="4055152"/>
            <a:chExt cx="9233749" cy="6386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FABBA1C-5477-4B9D-8929-84B7E6FE857E}"/>
                </a:ext>
              </a:extLst>
            </p:cNvPr>
            <p:cNvSpPr/>
            <p:nvPr/>
          </p:nvSpPr>
          <p:spPr>
            <a:xfrm>
              <a:off x="1376571" y="4119016"/>
              <a:ext cx="8914431" cy="510909"/>
            </a:xfrm>
            <a:custGeom>
              <a:avLst/>
              <a:gdLst>
                <a:gd name="connsiteX0" fmla="*/ 0 w 8914431"/>
                <a:gd name="connsiteY0" fmla="*/ 0 h 510909"/>
                <a:gd name="connsiteX1" fmla="*/ 8914431 w 8914431"/>
                <a:gd name="connsiteY1" fmla="*/ 0 h 510909"/>
                <a:gd name="connsiteX2" fmla="*/ 8914431 w 8914431"/>
                <a:gd name="connsiteY2" fmla="*/ 510909 h 510909"/>
                <a:gd name="connsiteX3" fmla="*/ 0 w 8914431"/>
                <a:gd name="connsiteY3" fmla="*/ 510909 h 510909"/>
                <a:gd name="connsiteX4" fmla="*/ 0 w 8914431"/>
                <a:gd name="connsiteY4" fmla="*/ 0 h 5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4431" h="510909">
                  <a:moveTo>
                    <a:pt x="0" y="0"/>
                  </a:moveTo>
                  <a:lnTo>
                    <a:pt x="8914431" y="0"/>
                  </a:lnTo>
                  <a:lnTo>
                    <a:pt x="8914431" y="510909"/>
                  </a:lnTo>
                  <a:lnTo>
                    <a:pt x="0" y="510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5534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/>
                <a:t>How can we extend Identity Server to use PKI?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CBEEBF5-DB97-4D81-9F38-F15A473979FA}"/>
                </a:ext>
              </a:extLst>
            </p:cNvPr>
            <p:cNvSpPr/>
            <p:nvPr/>
          </p:nvSpPr>
          <p:spPr>
            <a:xfrm>
              <a:off x="1057253" y="4055152"/>
              <a:ext cx="638636" cy="638636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9CA2063-8BCA-4CD2-8D3E-0076444E9951}"/>
              </a:ext>
            </a:extLst>
          </p:cNvPr>
          <p:cNvSpPr/>
          <p:nvPr/>
        </p:nvSpPr>
        <p:spPr>
          <a:xfrm>
            <a:off x="4219911" y="980623"/>
            <a:ext cx="2052149" cy="1026074"/>
          </a:xfrm>
          <a:custGeom>
            <a:avLst/>
            <a:gdLst>
              <a:gd name="connsiteX0" fmla="*/ 0 w 2052149"/>
              <a:gd name="connsiteY0" fmla="*/ 102607 h 1026074"/>
              <a:gd name="connsiteX1" fmla="*/ 102607 w 2052149"/>
              <a:gd name="connsiteY1" fmla="*/ 0 h 1026074"/>
              <a:gd name="connsiteX2" fmla="*/ 1949542 w 2052149"/>
              <a:gd name="connsiteY2" fmla="*/ 0 h 1026074"/>
              <a:gd name="connsiteX3" fmla="*/ 2052149 w 2052149"/>
              <a:gd name="connsiteY3" fmla="*/ 102607 h 1026074"/>
              <a:gd name="connsiteX4" fmla="*/ 2052149 w 2052149"/>
              <a:gd name="connsiteY4" fmla="*/ 923467 h 1026074"/>
              <a:gd name="connsiteX5" fmla="*/ 1949542 w 2052149"/>
              <a:gd name="connsiteY5" fmla="*/ 1026074 h 1026074"/>
              <a:gd name="connsiteX6" fmla="*/ 102607 w 2052149"/>
              <a:gd name="connsiteY6" fmla="*/ 1026074 h 1026074"/>
              <a:gd name="connsiteX7" fmla="*/ 0 w 2052149"/>
              <a:gd name="connsiteY7" fmla="*/ 923467 h 1026074"/>
              <a:gd name="connsiteX8" fmla="*/ 0 w 2052149"/>
              <a:gd name="connsiteY8" fmla="*/ 102607 h 10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2149" h="1026074">
                <a:moveTo>
                  <a:pt x="0" y="102607"/>
                </a:moveTo>
                <a:cubicBezTo>
                  <a:pt x="0" y="45939"/>
                  <a:pt x="45939" y="0"/>
                  <a:pt x="102607" y="0"/>
                </a:cubicBezTo>
                <a:lnTo>
                  <a:pt x="1949542" y="0"/>
                </a:lnTo>
                <a:cubicBezTo>
                  <a:pt x="2006210" y="0"/>
                  <a:pt x="2052149" y="45939"/>
                  <a:pt x="2052149" y="102607"/>
                </a:cubicBezTo>
                <a:lnTo>
                  <a:pt x="2052149" y="923467"/>
                </a:lnTo>
                <a:cubicBezTo>
                  <a:pt x="2052149" y="980135"/>
                  <a:pt x="2006210" y="1026074"/>
                  <a:pt x="1949542" y="1026074"/>
                </a:cubicBezTo>
                <a:lnTo>
                  <a:pt x="102607" y="1026074"/>
                </a:lnTo>
                <a:cubicBezTo>
                  <a:pt x="45939" y="1026074"/>
                  <a:pt x="0" y="980135"/>
                  <a:pt x="0" y="923467"/>
                </a:cubicBezTo>
                <a:lnTo>
                  <a:pt x="0" y="1026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923" tIns="132923" rIns="132923" bIns="132923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Awesome Gifts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BA8932-C4D5-4739-866F-0F5AC32E45CF}"/>
              </a:ext>
            </a:extLst>
          </p:cNvPr>
          <p:cNvCxnSpPr>
            <a:cxnSpLocks/>
          </p:cNvCxnSpPr>
          <p:nvPr/>
        </p:nvCxnSpPr>
        <p:spPr>
          <a:xfrm>
            <a:off x="6422226" y="2409426"/>
            <a:ext cx="1212003" cy="1241079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B544F0-FF7A-40D9-A869-1E4D466D5088}"/>
              </a:ext>
            </a:extLst>
          </p:cNvPr>
          <p:cNvCxnSpPr>
            <a:cxnSpLocks/>
          </p:cNvCxnSpPr>
          <p:nvPr/>
        </p:nvCxnSpPr>
        <p:spPr>
          <a:xfrm flipH="1" flipV="1">
            <a:off x="5967475" y="2409427"/>
            <a:ext cx="1145893" cy="1122743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EF41D8-61D1-478C-A66B-02637CD64ED5}"/>
              </a:ext>
            </a:extLst>
          </p:cNvPr>
          <p:cNvCxnSpPr>
            <a:cxnSpLocks/>
          </p:cNvCxnSpPr>
          <p:nvPr/>
        </p:nvCxnSpPr>
        <p:spPr>
          <a:xfrm flipH="1">
            <a:off x="3159376" y="2409426"/>
            <a:ext cx="1037172" cy="1122744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75B5CA-0486-409B-8AF2-C7CFC0F32A4D}"/>
              </a:ext>
            </a:extLst>
          </p:cNvPr>
          <p:cNvSpPr/>
          <p:nvPr/>
        </p:nvSpPr>
        <p:spPr>
          <a:xfrm>
            <a:off x="5916059" y="3918436"/>
            <a:ext cx="2052149" cy="1026074"/>
          </a:xfrm>
          <a:custGeom>
            <a:avLst/>
            <a:gdLst>
              <a:gd name="connsiteX0" fmla="*/ 0 w 2052149"/>
              <a:gd name="connsiteY0" fmla="*/ 102607 h 1026074"/>
              <a:gd name="connsiteX1" fmla="*/ 102607 w 2052149"/>
              <a:gd name="connsiteY1" fmla="*/ 0 h 1026074"/>
              <a:gd name="connsiteX2" fmla="*/ 1949542 w 2052149"/>
              <a:gd name="connsiteY2" fmla="*/ 0 h 1026074"/>
              <a:gd name="connsiteX3" fmla="*/ 2052149 w 2052149"/>
              <a:gd name="connsiteY3" fmla="*/ 102607 h 1026074"/>
              <a:gd name="connsiteX4" fmla="*/ 2052149 w 2052149"/>
              <a:gd name="connsiteY4" fmla="*/ 923467 h 1026074"/>
              <a:gd name="connsiteX5" fmla="*/ 1949542 w 2052149"/>
              <a:gd name="connsiteY5" fmla="*/ 1026074 h 1026074"/>
              <a:gd name="connsiteX6" fmla="*/ 102607 w 2052149"/>
              <a:gd name="connsiteY6" fmla="*/ 1026074 h 1026074"/>
              <a:gd name="connsiteX7" fmla="*/ 0 w 2052149"/>
              <a:gd name="connsiteY7" fmla="*/ 923467 h 1026074"/>
              <a:gd name="connsiteX8" fmla="*/ 0 w 2052149"/>
              <a:gd name="connsiteY8" fmla="*/ 102607 h 10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2149" h="1026074">
                <a:moveTo>
                  <a:pt x="0" y="102607"/>
                </a:moveTo>
                <a:cubicBezTo>
                  <a:pt x="0" y="45939"/>
                  <a:pt x="45939" y="0"/>
                  <a:pt x="102607" y="0"/>
                </a:cubicBezTo>
                <a:lnTo>
                  <a:pt x="1949542" y="0"/>
                </a:lnTo>
                <a:cubicBezTo>
                  <a:pt x="2006210" y="0"/>
                  <a:pt x="2052149" y="45939"/>
                  <a:pt x="2052149" y="102607"/>
                </a:cubicBezTo>
                <a:lnTo>
                  <a:pt x="2052149" y="923467"/>
                </a:lnTo>
                <a:cubicBezTo>
                  <a:pt x="2052149" y="980135"/>
                  <a:pt x="2006210" y="1026074"/>
                  <a:pt x="1949542" y="1026074"/>
                </a:cubicBezTo>
                <a:lnTo>
                  <a:pt x="102607" y="1026074"/>
                </a:lnTo>
                <a:cubicBezTo>
                  <a:pt x="45939" y="1026074"/>
                  <a:pt x="0" y="980135"/>
                  <a:pt x="0" y="923467"/>
                </a:cubicBezTo>
                <a:lnTo>
                  <a:pt x="0" y="1026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923" tIns="132923" rIns="132923" bIns="132923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Warehouse NG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132D622-7DDD-408A-8227-C607B02EEF38}"/>
              </a:ext>
            </a:extLst>
          </p:cNvPr>
          <p:cNvSpPr/>
          <p:nvPr/>
        </p:nvSpPr>
        <p:spPr>
          <a:xfrm>
            <a:off x="2523764" y="3918436"/>
            <a:ext cx="2052149" cy="1026074"/>
          </a:xfrm>
          <a:custGeom>
            <a:avLst/>
            <a:gdLst>
              <a:gd name="connsiteX0" fmla="*/ 0 w 2052149"/>
              <a:gd name="connsiteY0" fmla="*/ 102607 h 1026074"/>
              <a:gd name="connsiteX1" fmla="*/ 102607 w 2052149"/>
              <a:gd name="connsiteY1" fmla="*/ 0 h 1026074"/>
              <a:gd name="connsiteX2" fmla="*/ 1949542 w 2052149"/>
              <a:gd name="connsiteY2" fmla="*/ 0 h 1026074"/>
              <a:gd name="connsiteX3" fmla="*/ 2052149 w 2052149"/>
              <a:gd name="connsiteY3" fmla="*/ 102607 h 1026074"/>
              <a:gd name="connsiteX4" fmla="*/ 2052149 w 2052149"/>
              <a:gd name="connsiteY4" fmla="*/ 923467 h 1026074"/>
              <a:gd name="connsiteX5" fmla="*/ 1949542 w 2052149"/>
              <a:gd name="connsiteY5" fmla="*/ 1026074 h 1026074"/>
              <a:gd name="connsiteX6" fmla="*/ 102607 w 2052149"/>
              <a:gd name="connsiteY6" fmla="*/ 1026074 h 1026074"/>
              <a:gd name="connsiteX7" fmla="*/ 0 w 2052149"/>
              <a:gd name="connsiteY7" fmla="*/ 923467 h 1026074"/>
              <a:gd name="connsiteX8" fmla="*/ 0 w 2052149"/>
              <a:gd name="connsiteY8" fmla="*/ 102607 h 10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2149" h="1026074">
                <a:moveTo>
                  <a:pt x="0" y="102607"/>
                </a:moveTo>
                <a:cubicBezTo>
                  <a:pt x="0" y="45939"/>
                  <a:pt x="45939" y="0"/>
                  <a:pt x="102607" y="0"/>
                </a:cubicBezTo>
                <a:lnTo>
                  <a:pt x="1949542" y="0"/>
                </a:lnTo>
                <a:cubicBezTo>
                  <a:pt x="2006210" y="0"/>
                  <a:pt x="2052149" y="45939"/>
                  <a:pt x="2052149" y="102607"/>
                </a:cubicBezTo>
                <a:lnTo>
                  <a:pt x="2052149" y="923467"/>
                </a:lnTo>
                <a:cubicBezTo>
                  <a:pt x="2052149" y="980135"/>
                  <a:pt x="2006210" y="1026074"/>
                  <a:pt x="1949542" y="1026074"/>
                </a:cubicBezTo>
                <a:lnTo>
                  <a:pt x="102607" y="1026074"/>
                </a:lnTo>
                <a:cubicBezTo>
                  <a:pt x="45939" y="1026074"/>
                  <a:pt x="0" y="980135"/>
                  <a:pt x="0" y="923467"/>
                </a:cubicBezTo>
                <a:lnTo>
                  <a:pt x="0" y="1026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923" tIns="132923" rIns="132923" bIns="132923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Door Delivery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5DE52E0-A831-4CF0-9DC6-9C1A6546C661}"/>
              </a:ext>
            </a:extLst>
          </p:cNvPr>
          <p:cNvCxnSpPr>
            <a:cxnSpLocks/>
          </p:cNvCxnSpPr>
          <p:nvPr/>
        </p:nvCxnSpPr>
        <p:spPr>
          <a:xfrm>
            <a:off x="4796157" y="4383138"/>
            <a:ext cx="949482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357F27-6C3A-4BC3-83B4-4FFDB51CC7A8}"/>
              </a:ext>
            </a:extLst>
          </p:cNvPr>
          <p:cNvGrpSpPr/>
          <p:nvPr/>
        </p:nvGrpSpPr>
        <p:grpSpPr>
          <a:xfrm>
            <a:off x="912751" y="1272587"/>
            <a:ext cx="2637087" cy="442146"/>
            <a:chOff x="1971912" y="1167261"/>
            <a:chExt cx="2637087" cy="44214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0634FE7-230A-43D8-AD4D-3CB19CD735FD}"/>
                </a:ext>
              </a:extLst>
            </p:cNvPr>
            <p:cNvCxnSpPr>
              <a:cxnSpLocks/>
            </p:cNvCxnSpPr>
            <p:nvPr/>
          </p:nvCxnSpPr>
          <p:spPr>
            <a:xfrm>
              <a:off x="2330220" y="1609407"/>
              <a:ext cx="1760193" cy="0"/>
            </a:xfrm>
            <a:prstGeom prst="straightConnector1">
              <a:avLst/>
            </a:prstGeom>
            <a:ln w="3810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ACFC90-DB16-493C-8B08-3BDDBC07FCA6}"/>
                </a:ext>
              </a:extLst>
            </p:cNvPr>
            <p:cNvSpPr txBox="1"/>
            <p:nvPr/>
          </p:nvSpPr>
          <p:spPr>
            <a:xfrm>
              <a:off x="1971912" y="1167261"/>
              <a:ext cx="2637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Place order</a:t>
              </a: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0D6FBFE-B4C5-4CE8-ABA4-B543542EF641}"/>
              </a:ext>
            </a:extLst>
          </p:cNvPr>
          <p:cNvSpPr/>
          <p:nvPr/>
        </p:nvSpPr>
        <p:spPr>
          <a:xfrm>
            <a:off x="8694935" y="1096370"/>
            <a:ext cx="2052149" cy="1026074"/>
          </a:xfrm>
          <a:custGeom>
            <a:avLst/>
            <a:gdLst>
              <a:gd name="connsiteX0" fmla="*/ 0 w 2052149"/>
              <a:gd name="connsiteY0" fmla="*/ 102607 h 1026074"/>
              <a:gd name="connsiteX1" fmla="*/ 102607 w 2052149"/>
              <a:gd name="connsiteY1" fmla="*/ 0 h 1026074"/>
              <a:gd name="connsiteX2" fmla="*/ 1949542 w 2052149"/>
              <a:gd name="connsiteY2" fmla="*/ 0 h 1026074"/>
              <a:gd name="connsiteX3" fmla="*/ 2052149 w 2052149"/>
              <a:gd name="connsiteY3" fmla="*/ 102607 h 1026074"/>
              <a:gd name="connsiteX4" fmla="*/ 2052149 w 2052149"/>
              <a:gd name="connsiteY4" fmla="*/ 923467 h 1026074"/>
              <a:gd name="connsiteX5" fmla="*/ 1949542 w 2052149"/>
              <a:gd name="connsiteY5" fmla="*/ 1026074 h 1026074"/>
              <a:gd name="connsiteX6" fmla="*/ 102607 w 2052149"/>
              <a:gd name="connsiteY6" fmla="*/ 1026074 h 1026074"/>
              <a:gd name="connsiteX7" fmla="*/ 0 w 2052149"/>
              <a:gd name="connsiteY7" fmla="*/ 923467 h 1026074"/>
              <a:gd name="connsiteX8" fmla="*/ 0 w 2052149"/>
              <a:gd name="connsiteY8" fmla="*/ 102607 h 10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2149" h="1026074">
                <a:moveTo>
                  <a:pt x="0" y="102607"/>
                </a:moveTo>
                <a:cubicBezTo>
                  <a:pt x="0" y="45939"/>
                  <a:pt x="45939" y="0"/>
                  <a:pt x="102607" y="0"/>
                </a:cubicBezTo>
                <a:lnTo>
                  <a:pt x="1949542" y="0"/>
                </a:lnTo>
                <a:cubicBezTo>
                  <a:pt x="2006210" y="0"/>
                  <a:pt x="2052149" y="45939"/>
                  <a:pt x="2052149" y="102607"/>
                </a:cubicBezTo>
                <a:lnTo>
                  <a:pt x="2052149" y="923467"/>
                </a:lnTo>
                <a:cubicBezTo>
                  <a:pt x="2052149" y="980135"/>
                  <a:pt x="2006210" y="1026074"/>
                  <a:pt x="1949542" y="1026074"/>
                </a:cubicBezTo>
                <a:lnTo>
                  <a:pt x="102607" y="1026074"/>
                </a:lnTo>
                <a:cubicBezTo>
                  <a:pt x="45939" y="1026074"/>
                  <a:pt x="0" y="980135"/>
                  <a:pt x="0" y="923467"/>
                </a:cubicBezTo>
                <a:lnTo>
                  <a:pt x="0" y="102607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923" tIns="132923" rIns="132923" bIns="132923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Same Hour</a:t>
            </a:r>
            <a:br>
              <a:rPr lang="en-US" sz="2700" kern="1200" dirty="0"/>
            </a:br>
            <a:r>
              <a:rPr lang="en-US" sz="2700" kern="1200" dirty="0"/>
              <a:t>Delivery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5BF41C-ED1E-43D4-82A0-1F0954D624D9}"/>
              </a:ext>
            </a:extLst>
          </p:cNvPr>
          <p:cNvCxnSpPr>
            <a:cxnSpLocks/>
          </p:cNvCxnSpPr>
          <p:nvPr/>
        </p:nvCxnSpPr>
        <p:spPr>
          <a:xfrm>
            <a:off x="6782765" y="1609407"/>
            <a:ext cx="1608881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85E9F5-67F7-4E71-9141-1709E3244ABE}"/>
              </a:ext>
            </a:extLst>
          </p:cNvPr>
          <p:cNvCxnSpPr>
            <a:cxnSpLocks/>
          </p:cNvCxnSpPr>
          <p:nvPr/>
        </p:nvCxnSpPr>
        <p:spPr>
          <a:xfrm flipH="1">
            <a:off x="8281798" y="2344008"/>
            <a:ext cx="1204993" cy="150901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04AFA8A-74C6-438C-8E37-9E5788CB35BF}"/>
              </a:ext>
            </a:extLst>
          </p:cNvPr>
          <p:cNvSpPr txBox="1"/>
          <p:nvPr/>
        </p:nvSpPr>
        <p:spPr>
          <a:xfrm>
            <a:off x="9486791" y="3666212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Needs preexisting </a:t>
            </a:r>
            <a:br>
              <a:rPr lang="en-US" dirty="0"/>
            </a:br>
            <a:r>
              <a:rPr lang="en-US" dirty="0"/>
              <a:t>legal agreements</a:t>
            </a:r>
          </a:p>
        </p:txBody>
      </p:sp>
      <p:pic>
        <p:nvPicPr>
          <p:cNvPr id="4" name="Graphic 3" descr="No sign">
            <a:extLst>
              <a:ext uri="{FF2B5EF4-FFF2-40B4-BE49-F238E27FC236}">
                <a16:creationId xmlns:a16="http://schemas.microsoft.com/office/drawing/2014/main" id="{02C8470C-9AAC-47FA-B231-E0BC8BDDE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0577" y="2804796"/>
            <a:ext cx="587433" cy="587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02EA92-2521-4B78-A6B7-7D79D53EDA79}"/>
              </a:ext>
            </a:extLst>
          </p:cNvPr>
          <p:cNvSpPr txBox="1"/>
          <p:nvPr/>
        </p:nvSpPr>
        <p:spPr>
          <a:xfrm>
            <a:off x="1483037" y="3278293"/>
            <a:ext cx="391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/endpoint</a:t>
            </a:r>
            <a:br>
              <a:rPr lang="en-US" dirty="0"/>
            </a:br>
            <a:r>
              <a:rPr lang="en-US" dirty="0"/>
              <a:t>Authorization: Bearer </a:t>
            </a:r>
            <a:r>
              <a:rPr lang="en-US" dirty="0" err="1"/>
              <a:t>xxxxxx.yyy.zzz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566EAA-9A71-4964-A047-32B89908E795}"/>
              </a:ext>
            </a:extLst>
          </p:cNvPr>
          <p:cNvSpPr txBox="1"/>
          <p:nvPr/>
        </p:nvSpPr>
        <p:spPr>
          <a:xfrm>
            <a:off x="5898109" y="5389344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/endpoint</a:t>
            </a:r>
            <a:br>
              <a:rPr lang="en-US" dirty="0"/>
            </a:br>
            <a:r>
              <a:rPr lang="en-US" dirty="0"/>
              <a:t>X-</a:t>
            </a:r>
            <a:r>
              <a:rPr lang="en-US" dirty="0" err="1"/>
              <a:t>ApiKey</a:t>
            </a:r>
            <a:r>
              <a:rPr lang="en-US" dirty="0"/>
              <a:t>: my-super-secret-api-key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869BB-B7D5-4AB9-BCEC-F6805EB6DD3E}"/>
              </a:ext>
            </a:extLst>
          </p:cNvPr>
          <p:cNvSpPr txBox="1"/>
          <p:nvPr/>
        </p:nvSpPr>
        <p:spPr>
          <a:xfrm>
            <a:off x="7929170" y="289508"/>
            <a:ext cx="391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/endpoint</a:t>
            </a:r>
            <a:br>
              <a:rPr lang="en-US" dirty="0"/>
            </a:br>
            <a:r>
              <a:rPr lang="en-US" dirty="0"/>
              <a:t>Authorization: Bearer </a:t>
            </a:r>
            <a:r>
              <a:rPr lang="en-US" dirty="0" err="1"/>
              <a:t>xxxxxx.yyy.zzz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1D8DC-E29E-44F3-B9B3-645763DDE9EF}"/>
              </a:ext>
            </a:extLst>
          </p:cNvPr>
          <p:cNvSpPr txBox="1"/>
          <p:nvPr/>
        </p:nvSpPr>
        <p:spPr>
          <a:xfrm>
            <a:off x="393350" y="206564"/>
            <a:ext cx="5275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/endpoint</a:t>
            </a:r>
          </a:p>
          <a:p>
            <a:r>
              <a:rPr lang="en-US" dirty="0"/>
              <a:t>Authorization: Basic base64(</a:t>
            </a:r>
            <a:r>
              <a:rPr lang="en-US" dirty="0" err="1"/>
              <a:t>username:password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56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1" grpId="0"/>
      <p:bldP spid="71" grpId="1"/>
      <p:bldP spid="2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ock Arc 19">
            <a:extLst>
              <a:ext uri="{FF2B5EF4-FFF2-40B4-BE49-F238E27FC236}">
                <a16:creationId xmlns:a16="http://schemas.microsoft.com/office/drawing/2014/main" id="{48B7E8BB-38A4-4DA5-9E37-7044782DB611}"/>
              </a:ext>
            </a:extLst>
          </p:cNvPr>
          <p:cNvSpPr/>
          <p:nvPr/>
        </p:nvSpPr>
        <p:spPr>
          <a:xfrm>
            <a:off x="-1881822" y="1974886"/>
            <a:ext cx="3444108" cy="3444108"/>
          </a:xfrm>
          <a:prstGeom prst="blockArc">
            <a:avLst>
              <a:gd name="adj1" fmla="val 18900000"/>
              <a:gd name="adj2" fmla="val 2700000"/>
              <a:gd name="adj3" fmla="val 627"/>
            </a:avLst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EDA11E-AB45-4042-86C9-BB1D21748585}"/>
              </a:ext>
            </a:extLst>
          </p:cNvPr>
          <p:cNvGrpSpPr/>
          <p:nvPr/>
        </p:nvGrpSpPr>
        <p:grpSpPr>
          <a:xfrm>
            <a:off x="981949" y="2619243"/>
            <a:ext cx="9233749" cy="638636"/>
            <a:chOff x="1057253" y="2522425"/>
            <a:chExt cx="9233749" cy="63863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0D61D28-3BB4-4DE0-BB76-0F8EFACABDFD}"/>
                </a:ext>
              </a:extLst>
            </p:cNvPr>
            <p:cNvSpPr/>
            <p:nvPr/>
          </p:nvSpPr>
          <p:spPr>
            <a:xfrm>
              <a:off x="1376571" y="2586289"/>
              <a:ext cx="8914431" cy="510909"/>
            </a:xfrm>
            <a:custGeom>
              <a:avLst/>
              <a:gdLst>
                <a:gd name="connsiteX0" fmla="*/ 0 w 8914431"/>
                <a:gd name="connsiteY0" fmla="*/ 0 h 510909"/>
                <a:gd name="connsiteX1" fmla="*/ 8914431 w 8914431"/>
                <a:gd name="connsiteY1" fmla="*/ 0 h 510909"/>
                <a:gd name="connsiteX2" fmla="*/ 8914431 w 8914431"/>
                <a:gd name="connsiteY2" fmla="*/ 510909 h 510909"/>
                <a:gd name="connsiteX3" fmla="*/ 0 w 8914431"/>
                <a:gd name="connsiteY3" fmla="*/ 510909 h 510909"/>
                <a:gd name="connsiteX4" fmla="*/ 0 w 8914431"/>
                <a:gd name="connsiteY4" fmla="*/ 0 h 5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4431" h="510909">
                  <a:moveTo>
                    <a:pt x="0" y="0"/>
                  </a:moveTo>
                  <a:lnTo>
                    <a:pt x="8914431" y="0"/>
                  </a:lnTo>
                  <a:lnTo>
                    <a:pt x="8914431" y="510909"/>
                  </a:lnTo>
                  <a:lnTo>
                    <a:pt x="0" y="510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5534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/>
                <a:t>Why do we need PKI?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61AEB2-9FBE-49EB-BBDE-D06F628A89E1}"/>
                </a:ext>
              </a:extLst>
            </p:cNvPr>
            <p:cNvSpPr/>
            <p:nvPr/>
          </p:nvSpPr>
          <p:spPr>
            <a:xfrm>
              <a:off x="1057253" y="2522425"/>
              <a:ext cx="638636" cy="638636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EA22C-AE1E-47B2-AC53-4BA911D12722}"/>
              </a:ext>
            </a:extLst>
          </p:cNvPr>
          <p:cNvGrpSpPr/>
          <p:nvPr/>
        </p:nvGrpSpPr>
        <p:grpSpPr>
          <a:xfrm>
            <a:off x="1167664" y="3385607"/>
            <a:ext cx="9048034" cy="638636"/>
            <a:chOff x="1242968" y="3288789"/>
            <a:chExt cx="9048034" cy="63863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E3F95C-C1DF-4076-8AEA-3FA09FB14731}"/>
                </a:ext>
              </a:extLst>
            </p:cNvPr>
            <p:cNvSpPr/>
            <p:nvPr/>
          </p:nvSpPr>
          <p:spPr>
            <a:xfrm>
              <a:off x="1562286" y="3352653"/>
              <a:ext cx="8728716" cy="510909"/>
            </a:xfrm>
            <a:custGeom>
              <a:avLst/>
              <a:gdLst>
                <a:gd name="connsiteX0" fmla="*/ 0 w 8728716"/>
                <a:gd name="connsiteY0" fmla="*/ 0 h 510909"/>
                <a:gd name="connsiteX1" fmla="*/ 8728716 w 8728716"/>
                <a:gd name="connsiteY1" fmla="*/ 0 h 510909"/>
                <a:gd name="connsiteX2" fmla="*/ 8728716 w 8728716"/>
                <a:gd name="connsiteY2" fmla="*/ 510909 h 510909"/>
                <a:gd name="connsiteX3" fmla="*/ 0 w 8728716"/>
                <a:gd name="connsiteY3" fmla="*/ 510909 h 510909"/>
                <a:gd name="connsiteX4" fmla="*/ 0 w 8728716"/>
                <a:gd name="connsiteY4" fmla="*/ 0 h 5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8716" h="510909">
                  <a:moveTo>
                    <a:pt x="0" y="0"/>
                  </a:moveTo>
                  <a:lnTo>
                    <a:pt x="8728716" y="0"/>
                  </a:lnTo>
                  <a:lnTo>
                    <a:pt x="8728716" y="510909"/>
                  </a:lnTo>
                  <a:lnTo>
                    <a:pt x="0" y="510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5534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Why do we need OAuth 2.0?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33555C-C193-4451-BB56-266DA2A2D254}"/>
                </a:ext>
              </a:extLst>
            </p:cNvPr>
            <p:cNvSpPr/>
            <p:nvPr/>
          </p:nvSpPr>
          <p:spPr>
            <a:xfrm>
              <a:off x="1242968" y="3288789"/>
              <a:ext cx="638636" cy="638636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EA770A-7E12-416F-ADB5-5455B800C717}"/>
              </a:ext>
            </a:extLst>
          </p:cNvPr>
          <p:cNvGrpSpPr/>
          <p:nvPr/>
        </p:nvGrpSpPr>
        <p:grpSpPr>
          <a:xfrm>
            <a:off x="981949" y="4151970"/>
            <a:ext cx="9233749" cy="638636"/>
            <a:chOff x="1057253" y="4055152"/>
            <a:chExt cx="9233749" cy="6386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FABBA1C-5477-4B9D-8929-84B7E6FE857E}"/>
                </a:ext>
              </a:extLst>
            </p:cNvPr>
            <p:cNvSpPr/>
            <p:nvPr/>
          </p:nvSpPr>
          <p:spPr>
            <a:xfrm>
              <a:off x="1376571" y="4119016"/>
              <a:ext cx="8914431" cy="510909"/>
            </a:xfrm>
            <a:custGeom>
              <a:avLst/>
              <a:gdLst>
                <a:gd name="connsiteX0" fmla="*/ 0 w 8914431"/>
                <a:gd name="connsiteY0" fmla="*/ 0 h 510909"/>
                <a:gd name="connsiteX1" fmla="*/ 8914431 w 8914431"/>
                <a:gd name="connsiteY1" fmla="*/ 0 h 510909"/>
                <a:gd name="connsiteX2" fmla="*/ 8914431 w 8914431"/>
                <a:gd name="connsiteY2" fmla="*/ 510909 h 510909"/>
                <a:gd name="connsiteX3" fmla="*/ 0 w 8914431"/>
                <a:gd name="connsiteY3" fmla="*/ 510909 h 510909"/>
                <a:gd name="connsiteX4" fmla="*/ 0 w 8914431"/>
                <a:gd name="connsiteY4" fmla="*/ 0 h 5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4431" h="510909">
                  <a:moveTo>
                    <a:pt x="0" y="0"/>
                  </a:moveTo>
                  <a:lnTo>
                    <a:pt x="8914431" y="0"/>
                  </a:lnTo>
                  <a:lnTo>
                    <a:pt x="8914431" y="510909"/>
                  </a:lnTo>
                  <a:lnTo>
                    <a:pt x="0" y="510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5534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How can we extend Identity Server to use PKI?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CBEEBF5-DB97-4D81-9F38-F15A473979FA}"/>
                </a:ext>
              </a:extLst>
            </p:cNvPr>
            <p:cNvSpPr/>
            <p:nvPr/>
          </p:nvSpPr>
          <p:spPr>
            <a:xfrm>
              <a:off x="1057253" y="4055152"/>
              <a:ext cx="638636" cy="638636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35216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195" y="172488"/>
            <a:ext cx="103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EA9E0"/>
                </a:solidFill>
              </a:rPr>
              <a:t>Primitives of security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F41DDF0-AE65-4FAF-94E1-49BD8B0ED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162987"/>
              </p:ext>
            </p:extLst>
          </p:nvPr>
        </p:nvGraphicFramePr>
        <p:xfrm>
          <a:off x="1198505" y="1003485"/>
          <a:ext cx="9877252" cy="5266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1591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4953" y="499071"/>
            <a:ext cx="103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EA9E0"/>
                </a:solidFill>
              </a:rPr>
              <a:t>HTTPS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7011D74-2D4F-4EA2-AA0A-4C94AD07535C}"/>
              </a:ext>
            </a:extLst>
          </p:cNvPr>
          <p:cNvSpPr/>
          <p:nvPr/>
        </p:nvSpPr>
        <p:spPr>
          <a:xfrm>
            <a:off x="1758065" y="2155673"/>
            <a:ext cx="2052149" cy="1026074"/>
          </a:xfrm>
          <a:custGeom>
            <a:avLst/>
            <a:gdLst>
              <a:gd name="connsiteX0" fmla="*/ 0 w 2052149"/>
              <a:gd name="connsiteY0" fmla="*/ 102607 h 1026074"/>
              <a:gd name="connsiteX1" fmla="*/ 102607 w 2052149"/>
              <a:gd name="connsiteY1" fmla="*/ 0 h 1026074"/>
              <a:gd name="connsiteX2" fmla="*/ 1949542 w 2052149"/>
              <a:gd name="connsiteY2" fmla="*/ 0 h 1026074"/>
              <a:gd name="connsiteX3" fmla="*/ 2052149 w 2052149"/>
              <a:gd name="connsiteY3" fmla="*/ 102607 h 1026074"/>
              <a:gd name="connsiteX4" fmla="*/ 2052149 w 2052149"/>
              <a:gd name="connsiteY4" fmla="*/ 923467 h 1026074"/>
              <a:gd name="connsiteX5" fmla="*/ 1949542 w 2052149"/>
              <a:gd name="connsiteY5" fmla="*/ 1026074 h 1026074"/>
              <a:gd name="connsiteX6" fmla="*/ 102607 w 2052149"/>
              <a:gd name="connsiteY6" fmla="*/ 1026074 h 1026074"/>
              <a:gd name="connsiteX7" fmla="*/ 0 w 2052149"/>
              <a:gd name="connsiteY7" fmla="*/ 923467 h 1026074"/>
              <a:gd name="connsiteX8" fmla="*/ 0 w 2052149"/>
              <a:gd name="connsiteY8" fmla="*/ 102607 h 10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2149" h="1026074">
                <a:moveTo>
                  <a:pt x="0" y="102607"/>
                </a:moveTo>
                <a:cubicBezTo>
                  <a:pt x="0" y="45939"/>
                  <a:pt x="45939" y="0"/>
                  <a:pt x="102607" y="0"/>
                </a:cubicBezTo>
                <a:lnTo>
                  <a:pt x="1949542" y="0"/>
                </a:lnTo>
                <a:cubicBezTo>
                  <a:pt x="2006210" y="0"/>
                  <a:pt x="2052149" y="45939"/>
                  <a:pt x="2052149" y="102607"/>
                </a:cubicBezTo>
                <a:lnTo>
                  <a:pt x="2052149" y="923467"/>
                </a:lnTo>
                <a:cubicBezTo>
                  <a:pt x="2052149" y="980135"/>
                  <a:pt x="2006210" y="1026074"/>
                  <a:pt x="1949542" y="1026074"/>
                </a:cubicBezTo>
                <a:lnTo>
                  <a:pt x="102607" y="1026074"/>
                </a:lnTo>
                <a:cubicBezTo>
                  <a:pt x="45939" y="1026074"/>
                  <a:pt x="0" y="980135"/>
                  <a:pt x="0" y="923467"/>
                </a:cubicBezTo>
                <a:lnTo>
                  <a:pt x="0" y="1026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923" tIns="132923" rIns="132923" bIns="132923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Awesome Gifts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0C7DC3-7505-494C-A0B7-B35477501565}"/>
              </a:ext>
            </a:extLst>
          </p:cNvPr>
          <p:cNvCxnSpPr>
            <a:cxnSpLocks/>
          </p:cNvCxnSpPr>
          <p:nvPr/>
        </p:nvCxnSpPr>
        <p:spPr>
          <a:xfrm>
            <a:off x="4605318" y="2649275"/>
            <a:ext cx="3470030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A152FEE-3130-4A89-8543-03DECC82B018}"/>
              </a:ext>
            </a:extLst>
          </p:cNvPr>
          <p:cNvSpPr/>
          <p:nvPr/>
        </p:nvSpPr>
        <p:spPr>
          <a:xfrm>
            <a:off x="9023608" y="2155673"/>
            <a:ext cx="2052149" cy="1026074"/>
          </a:xfrm>
          <a:custGeom>
            <a:avLst/>
            <a:gdLst>
              <a:gd name="connsiteX0" fmla="*/ 0 w 2052149"/>
              <a:gd name="connsiteY0" fmla="*/ 102607 h 1026074"/>
              <a:gd name="connsiteX1" fmla="*/ 102607 w 2052149"/>
              <a:gd name="connsiteY1" fmla="*/ 0 h 1026074"/>
              <a:gd name="connsiteX2" fmla="*/ 1949542 w 2052149"/>
              <a:gd name="connsiteY2" fmla="*/ 0 h 1026074"/>
              <a:gd name="connsiteX3" fmla="*/ 2052149 w 2052149"/>
              <a:gd name="connsiteY3" fmla="*/ 102607 h 1026074"/>
              <a:gd name="connsiteX4" fmla="*/ 2052149 w 2052149"/>
              <a:gd name="connsiteY4" fmla="*/ 923467 h 1026074"/>
              <a:gd name="connsiteX5" fmla="*/ 1949542 w 2052149"/>
              <a:gd name="connsiteY5" fmla="*/ 1026074 h 1026074"/>
              <a:gd name="connsiteX6" fmla="*/ 102607 w 2052149"/>
              <a:gd name="connsiteY6" fmla="*/ 1026074 h 1026074"/>
              <a:gd name="connsiteX7" fmla="*/ 0 w 2052149"/>
              <a:gd name="connsiteY7" fmla="*/ 923467 h 1026074"/>
              <a:gd name="connsiteX8" fmla="*/ 0 w 2052149"/>
              <a:gd name="connsiteY8" fmla="*/ 102607 h 10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2149" h="1026074">
                <a:moveTo>
                  <a:pt x="0" y="102607"/>
                </a:moveTo>
                <a:cubicBezTo>
                  <a:pt x="0" y="45939"/>
                  <a:pt x="45939" y="0"/>
                  <a:pt x="102607" y="0"/>
                </a:cubicBezTo>
                <a:lnTo>
                  <a:pt x="1949542" y="0"/>
                </a:lnTo>
                <a:cubicBezTo>
                  <a:pt x="2006210" y="0"/>
                  <a:pt x="2052149" y="45939"/>
                  <a:pt x="2052149" y="102607"/>
                </a:cubicBezTo>
                <a:lnTo>
                  <a:pt x="2052149" y="923467"/>
                </a:lnTo>
                <a:cubicBezTo>
                  <a:pt x="2052149" y="980135"/>
                  <a:pt x="2006210" y="1026074"/>
                  <a:pt x="1949542" y="1026074"/>
                </a:cubicBezTo>
                <a:lnTo>
                  <a:pt x="102607" y="1026074"/>
                </a:lnTo>
                <a:cubicBezTo>
                  <a:pt x="45939" y="1026074"/>
                  <a:pt x="0" y="980135"/>
                  <a:pt x="0" y="923467"/>
                </a:cubicBezTo>
                <a:lnTo>
                  <a:pt x="0" y="1026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923" tIns="132923" rIns="132923" bIns="132923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Warehouse 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EA505-A6D0-4038-B831-ECBDEE4910AB}"/>
              </a:ext>
            </a:extLst>
          </p:cNvPr>
          <p:cNvSpPr txBox="1"/>
          <p:nvPr/>
        </p:nvSpPr>
        <p:spPr>
          <a:xfrm>
            <a:off x="5129252" y="2155673"/>
            <a:ext cx="3140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/api/packaging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DE5A5-61E8-488C-9D29-5AF8FC8D3E37}"/>
              </a:ext>
            </a:extLst>
          </p:cNvPr>
          <p:cNvSpPr txBox="1"/>
          <p:nvPr/>
        </p:nvSpPr>
        <p:spPr>
          <a:xfrm>
            <a:off x="1636295" y="3958389"/>
            <a:ext cx="7577715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/>
              <a:t>Symmetric algorithm to encrypt the HTTP message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/>
              <a:t>Asymmetric algorithm to encrypt key used by the symmetric algorithm</a:t>
            </a:r>
            <a:endParaRPr lang="ro-RO" dirty="0"/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o-RO" dirty="0"/>
              <a:t>RSA, AES, HMAC</a:t>
            </a:r>
          </a:p>
        </p:txBody>
      </p:sp>
    </p:spTree>
    <p:extLst>
      <p:ext uri="{BB962C8B-B14F-4D97-AF65-F5344CB8AC3E}">
        <p14:creationId xmlns:p14="http://schemas.microsoft.com/office/powerpoint/2010/main" val="340346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96748AF-C01A-4816-9670-3DDE0C1D14DF}"/>
              </a:ext>
            </a:extLst>
          </p:cNvPr>
          <p:cNvGrpSpPr/>
          <p:nvPr/>
        </p:nvGrpSpPr>
        <p:grpSpPr>
          <a:xfrm>
            <a:off x="1438275" y="767449"/>
            <a:ext cx="9315450" cy="5323101"/>
            <a:chOff x="1758065" y="1418985"/>
            <a:chExt cx="9315450" cy="532310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E1BA669-DC36-45DE-9CD8-731BAB154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065" y="1418985"/>
              <a:ext cx="931545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38E4BC-3C92-4CD8-B4CB-E3CA6FE89AC4}"/>
                </a:ext>
              </a:extLst>
            </p:cNvPr>
            <p:cNvSpPr txBox="1"/>
            <p:nvPr/>
          </p:nvSpPr>
          <p:spPr>
            <a:xfrm>
              <a:off x="1758065" y="6372754"/>
              <a:ext cx="4878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https://stackoverflow.com/a/38727920/782754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76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0449" y="634909"/>
            <a:ext cx="103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EA9E0"/>
                </a:solidFill>
              </a:rPr>
              <a:t>Cryptographic signatures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35165-2FFE-4ED9-B5EE-C8C9D81E49EF}"/>
              </a:ext>
            </a:extLst>
          </p:cNvPr>
          <p:cNvSpPr txBox="1"/>
          <p:nvPr/>
        </p:nvSpPr>
        <p:spPr>
          <a:xfrm>
            <a:off x="1256379" y="2170797"/>
            <a:ext cx="8339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can prove that you own a private key then everyone else can safely prove you sent them messages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89531-E545-4376-A960-B2BBD6DD08F3}"/>
              </a:ext>
            </a:extLst>
          </p:cNvPr>
          <p:cNvSpPr txBox="1"/>
          <p:nvPr/>
        </p:nvSpPr>
        <p:spPr>
          <a:xfrm>
            <a:off x="1256379" y="3423321"/>
            <a:ext cx="8339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cannot deny you’ve sent a message. </a:t>
            </a:r>
          </a:p>
          <a:p>
            <a:r>
              <a:rPr lang="en-US" sz="2400" dirty="0"/>
              <a:t>You cannot deny you’ve created a message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A5850-84AD-419F-81F6-FCD42D17655C}"/>
              </a:ext>
            </a:extLst>
          </p:cNvPr>
          <p:cNvSpPr txBox="1"/>
          <p:nvPr/>
        </p:nvSpPr>
        <p:spPr>
          <a:xfrm>
            <a:off x="1256379" y="4675845"/>
            <a:ext cx="833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X509 v3 standard binds public keys and names</a:t>
            </a:r>
          </a:p>
        </p:txBody>
      </p:sp>
    </p:spTree>
    <p:extLst>
      <p:ext uri="{BB962C8B-B14F-4D97-AF65-F5344CB8AC3E}">
        <p14:creationId xmlns:p14="http://schemas.microsoft.com/office/powerpoint/2010/main" val="416198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0449" y="634909"/>
            <a:ext cx="103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dirty="0">
                <a:solidFill>
                  <a:srgbClr val="2EA9E0"/>
                </a:solidFill>
              </a:rPr>
              <a:t>X509 v3</a:t>
            </a:r>
            <a:endParaRPr lang="en-US" sz="4800" dirty="0">
              <a:solidFill>
                <a:srgbClr val="2EA9E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C10F60-8A67-4CBA-98B9-2A4D4B953834}"/>
              </a:ext>
            </a:extLst>
          </p:cNvPr>
          <p:cNvSpPr/>
          <p:nvPr/>
        </p:nvSpPr>
        <p:spPr>
          <a:xfrm>
            <a:off x="457200" y="1773942"/>
            <a:ext cx="1093440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Certificate:</a:t>
            </a:r>
          </a:p>
          <a:p>
            <a:r>
              <a:rPr lang="en-US" sz="2000" dirty="0"/>
              <a:t>    Data:</a:t>
            </a:r>
          </a:p>
          <a:p>
            <a:r>
              <a:rPr lang="en-US" sz="2000" dirty="0"/>
              <a:t>        </a:t>
            </a:r>
            <a:r>
              <a:rPr lang="ro-RO" sz="2000" dirty="0"/>
              <a:t>...................</a:t>
            </a:r>
            <a:endParaRPr lang="en-US" sz="2000" dirty="0"/>
          </a:p>
          <a:p>
            <a:r>
              <a:rPr lang="en-US" sz="2000" b="1" dirty="0"/>
              <a:t>        Issuer: C=NO, O=Green AS, OU=Green Certificate Authority, CN=Green Root CA</a:t>
            </a:r>
          </a:p>
          <a:p>
            <a:r>
              <a:rPr lang="en-US" sz="2000" dirty="0"/>
              <a:t>        Validity</a:t>
            </a:r>
          </a:p>
          <a:p>
            <a:r>
              <a:rPr lang="en-US" sz="2000" dirty="0"/>
              <a:t>            Not Before: Apr 22 19:39:42 2020 GMT</a:t>
            </a:r>
          </a:p>
          <a:p>
            <a:r>
              <a:rPr lang="en-US" sz="2000" dirty="0"/>
              <a:t>            Not After : Dec 31 23:59:59 2030 GMT</a:t>
            </a:r>
          </a:p>
          <a:p>
            <a:r>
              <a:rPr lang="en-US" sz="2000" b="1" dirty="0"/>
              <a:t>        Subject: C=NO, O=Green AS, OU=Green Certificate Authority, CN=Green Root CA</a:t>
            </a:r>
          </a:p>
          <a:p>
            <a:r>
              <a:rPr lang="en-US" sz="2000" dirty="0"/>
              <a:t>        Subject Public Key Info:</a:t>
            </a:r>
          </a:p>
          <a:p>
            <a:r>
              <a:rPr lang="en-US" sz="2000" dirty="0"/>
              <a:t>            Public Key Algorithm: </a:t>
            </a:r>
            <a:r>
              <a:rPr lang="en-US" sz="2000" dirty="0" err="1"/>
              <a:t>rsaEncryption</a:t>
            </a:r>
            <a:endParaRPr lang="en-US" sz="2000" dirty="0"/>
          </a:p>
          <a:p>
            <a:r>
              <a:rPr lang="en-US" sz="2000" dirty="0"/>
              <a:t>                RSA Public-Key: (2048 bit)</a:t>
            </a:r>
          </a:p>
          <a:p>
            <a:r>
              <a:rPr lang="en-US" sz="2000" dirty="0"/>
              <a:t>                Modulus:</a:t>
            </a:r>
          </a:p>
          <a:p>
            <a:r>
              <a:rPr lang="ro-RO" sz="2000" dirty="0"/>
              <a:t>                          ........................................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358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D2B15CB212164AA25ADEE766ACF80E" ma:contentTypeVersion="8" ma:contentTypeDescription="Create a new document." ma:contentTypeScope="" ma:versionID="4bddf5bcdab522ccfac07cda18bcc117">
  <xsd:schema xmlns:xsd="http://www.w3.org/2001/XMLSchema" xmlns:xs="http://www.w3.org/2001/XMLSchema" xmlns:p="http://schemas.microsoft.com/office/2006/metadata/properties" xmlns:ns3="026b49b8-ee4b-45e4-9396-07a4f0b396cb" xmlns:ns4="54925cb7-8933-436f-87a4-bdbcef98ceec" targetNamespace="http://schemas.microsoft.com/office/2006/metadata/properties" ma:root="true" ma:fieldsID="3f637e91745b3ae7c7ccd7d39ab22b45" ns3:_="" ns4:_="">
    <xsd:import namespace="026b49b8-ee4b-45e4-9396-07a4f0b396cb"/>
    <xsd:import namespace="54925cb7-8933-436f-87a4-bdbcef98cee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6b49b8-ee4b-45e4-9396-07a4f0b396c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25cb7-8933-436f-87a4-bdbcef98ce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5FE3F6-345D-464A-AA97-14477010DB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9C580E-8B32-4C94-93C0-95D96E1E4C03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026b49b8-ee4b-45e4-9396-07a4f0b396cb"/>
    <ds:schemaRef ds:uri="http://purl.org/dc/elements/1.1/"/>
    <ds:schemaRef ds:uri="http://schemas.microsoft.com/office/infopath/2007/PartnerControls"/>
    <ds:schemaRef ds:uri="54925cb7-8933-436f-87a4-bdbcef98ceec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F2D111C-A0FC-454B-83AB-4E7646C190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6b49b8-ee4b-45e4-9396-07a4f0b396cb"/>
    <ds:schemaRef ds:uri="54925cb7-8933-436f-87a4-bdbcef98ce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9722</TotalTime>
  <Words>777</Words>
  <Application>Microsoft Office PowerPoint</Application>
  <PresentationFormat>Widescreen</PresentationFormat>
  <Paragraphs>143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Wingdings</vt:lpstr>
      <vt:lpstr>Office Theme</vt:lpstr>
      <vt:lpstr>Innovative Tech Talks</vt:lpstr>
      <vt:lpstr>Implementing PKI based authentication with Identity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</vt:lpstr>
      <vt:lpstr>PowerPoint Presentation</vt:lpstr>
      <vt:lpstr>PowerPoint Presentation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Iftode</dc:creator>
  <cp:lastModifiedBy>Adrian Iftode</cp:lastModifiedBy>
  <cp:revision>259</cp:revision>
  <dcterms:modified xsi:type="dcterms:W3CDTF">2020-05-08T06:37:38Z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0x010100C7D2B15CB212164AA25ADEE766ACF80E</vt:lpwstr>
  </property>
</Properties>
</file>